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4.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5.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7" r:id="rId6"/>
    <p:sldMasterId id="2147484318" r:id="rId7"/>
    <p:sldMasterId id="2147484333" r:id="rId8"/>
    <p:sldMasterId id="2147484347" r:id="rId9"/>
    <p:sldMasterId id="2147484365" r:id="rId10"/>
    <p:sldMasterId id="2147484383" r:id="rId11"/>
  </p:sldMasterIdLst>
  <p:notesMasterIdLst>
    <p:notesMasterId r:id="rId27"/>
  </p:notesMasterIdLst>
  <p:handoutMasterIdLst>
    <p:handoutMasterId r:id="rId28"/>
  </p:handoutMasterIdLst>
  <p:sldIdLst>
    <p:sldId id="715" r:id="rId12"/>
    <p:sldId id="716" r:id="rId13"/>
    <p:sldId id="740" r:id="rId14"/>
    <p:sldId id="774" r:id="rId15"/>
    <p:sldId id="789" r:id="rId16"/>
    <p:sldId id="773" r:id="rId17"/>
    <p:sldId id="762" r:id="rId18"/>
    <p:sldId id="795" r:id="rId19"/>
    <p:sldId id="783" r:id="rId20"/>
    <p:sldId id="724" r:id="rId21"/>
    <p:sldId id="749" r:id="rId22"/>
    <p:sldId id="788" r:id="rId23"/>
    <p:sldId id="798" r:id="rId24"/>
    <p:sldId id="787" r:id="rId25"/>
    <p:sldId id="784" r:id="rId26"/>
  </p:sldIdLst>
  <p:sldSz cx="9144000" cy="6858000" type="screen4x3"/>
  <p:notesSz cx="6819900" cy="9918700"/>
  <p:defaultTextStyle>
    <a:defPPr>
      <a:defRPr lang="en-GB"/>
    </a:defPPr>
    <a:lvl1pPr algn="ctr" rtl="0" fontAlgn="base">
      <a:spcBef>
        <a:spcPct val="50000"/>
      </a:spcBef>
      <a:spcAft>
        <a:spcPct val="0"/>
      </a:spcAft>
      <a:buFont typeface="Arial" charset="0"/>
      <a:defRPr sz="1200" b="1" kern="1200">
        <a:solidFill>
          <a:schemeClr val="bg1"/>
        </a:solidFill>
        <a:latin typeface="Arial" charset="0"/>
        <a:ea typeface="ＭＳ Ｐゴシック" pitchFamily="34" charset="-128"/>
        <a:cs typeface="+mn-cs"/>
      </a:defRPr>
    </a:lvl1pPr>
    <a:lvl2pPr marL="457200" algn="ctr" rtl="0" fontAlgn="base">
      <a:spcBef>
        <a:spcPct val="50000"/>
      </a:spcBef>
      <a:spcAft>
        <a:spcPct val="0"/>
      </a:spcAft>
      <a:buFont typeface="Arial" charset="0"/>
      <a:defRPr sz="1200" b="1" kern="1200">
        <a:solidFill>
          <a:schemeClr val="bg1"/>
        </a:solidFill>
        <a:latin typeface="Arial" charset="0"/>
        <a:ea typeface="ＭＳ Ｐゴシック" pitchFamily="34" charset="-128"/>
        <a:cs typeface="+mn-cs"/>
      </a:defRPr>
    </a:lvl2pPr>
    <a:lvl3pPr marL="914400" algn="ctr" rtl="0" fontAlgn="base">
      <a:spcBef>
        <a:spcPct val="50000"/>
      </a:spcBef>
      <a:spcAft>
        <a:spcPct val="0"/>
      </a:spcAft>
      <a:buFont typeface="Arial" charset="0"/>
      <a:defRPr sz="1200" b="1" kern="1200">
        <a:solidFill>
          <a:schemeClr val="bg1"/>
        </a:solidFill>
        <a:latin typeface="Arial" charset="0"/>
        <a:ea typeface="ＭＳ Ｐゴシック" pitchFamily="34" charset="-128"/>
        <a:cs typeface="+mn-cs"/>
      </a:defRPr>
    </a:lvl3pPr>
    <a:lvl4pPr marL="1371600" algn="ctr" rtl="0" fontAlgn="base">
      <a:spcBef>
        <a:spcPct val="50000"/>
      </a:spcBef>
      <a:spcAft>
        <a:spcPct val="0"/>
      </a:spcAft>
      <a:buFont typeface="Arial" charset="0"/>
      <a:defRPr sz="1200" b="1" kern="1200">
        <a:solidFill>
          <a:schemeClr val="bg1"/>
        </a:solidFill>
        <a:latin typeface="Arial" charset="0"/>
        <a:ea typeface="ＭＳ Ｐゴシック" pitchFamily="34" charset="-128"/>
        <a:cs typeface="+mn-cs"/>
      </a:defRPr>
    </a:lvl4pPr>
    <a:lvl5pPr marL="1828800" algn="ctr" rtl="0" fontAlgn="base">
      <a:spcBef>
        <a:spcPct val="50000"/>
      </a:spcBef>
      <a:spcAft>
        <a:spcPct val="0"/>
      </a:spcAft>
      <a:buFont typeface="Arial" charset="0"/>
      <a:defRPr sz="1200" b="1" kern="1200">
        <a:solidFill>
          <a:schemeClr val="bg1"/>
        </a:solidFill>
        <a:latin typeface="Arial" charset="0"/>
        <a:ea typeface="ＭＳ Ｐゴシック" pitchFamily="34" charset="-128"/>
        <a:cs typeface="+mn-cs"/>
      </a:defRPr>
    </a:lvl5pPr>
    <a:lvl6pPr marL="2286000" algn="l" defTabSz="914400" rtl="0" eaLnBrk="1" latinLnBrk="0" hangingPunct="1">
      <a:defRPr sz="1200" b="1" kern="1200">
        <a:solidFill>
          <a:schemeClr val="bg1"/>
        </a:solidFill>
        <a:latin typeface="Arial" charset="0"/>
        <a:ea typeface="ＭＳ Ｐゴシック" pitchFamily="34" charset="-128"/>
        <a:cs typeface="+mn-cs"/>
      </a:defRPr>
    </a:lvl6pPr>
    <a:lvl7pPr marL="2743200" algn="l" defTabSz="914400" rtl="0" eaLnBrk="1" latinLnBrk="0" hangingPunct="1">
      <a:defRPr sz="1200" b="1" kern="1200">
        <a:solidFill>
          <a:schemeClr val="bg1"/>
        </a:solidFill>
        <a:latin typeface="Arial" charset="0"/>
        <a:ea typeface="ＭＳ Ｐゴシック" pitchFamily="34" charset="-128"/>
        <a:cs typeface="+mn-cs"/>
      </a:defRPr>
    </a:lvl7pPr>
    <a:lvl8pPr marL="3200400" algn="l" defTabSz="914400" rtl="0" eaLnBrk="1" latinLnBrk="0" hangingPunct="1">
      <a:defRPr sz="1200" b="1" kern="1200">
        <a:solidFill>
          <a:schemeClr val="bg1"/>
        </a:solidFill>
        <a:latin typeface="Arial" charset="0"/>
        <a:ea typeface="ＭＳ Ｐゴシック" pitchFamily="34" charset="-128"/>
        <a:cs typeface="+mn-cs"/>
      </a:defRPr>
    </a:lvl8pPr>
    <a:lvl9pPr marL="3657600" algn="l" defTabSz="914400" rtl="0" eaLnBrk="1" latinLnBrk="0" hangingPunct="1">
      <a:defRPr sz="1200" b="1" kern="1200">
        <a:solidFill>
          <a:schemeClr val="bg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773">
          <p15:clr>
            <a:srgbClr val="A4A3A4"/>
          </p15:clr>
        </p15:guide>
        <p15:guide id="2" orient="horz" pos="816">
          <p15:clr>
            <a:srgbClr val="A4A3A4"/>
          </p15:clr>
        </p15:guide>
        <p15:guide id="3" orient="horz" pos="475">
          <p15:clr>
            <a:srgbClr val="A4A3A4"/>
          </p15:clr>
        </p15:guide>
        <p15:guide id="4" orient="horz" pos="4164">
          <p15:clr>
            <a:srgbClr val="A4A3A4"/>
          </p15:clr>
        </p15:guide>
        <p15:guide id="5" orient="horz" pos="981">
          <p15:clr>
            <a:srgbClr val="A4A3A4"/>
          </p15:clr>
        </p15:guide>
        <p15:guide id="6" orient="horz" pos="4071">
          <p15:clr>
            <a:srgbClr val="A4A3A4"/>
          </p15:clr>
        </p15:guide>
        <p15:guide id="7" orient="horz" pos="1248">
          <p15:clr>
            <a:srgbClr val="A4A3A4"/>
          </p15:clr>
        </p15:guide>
        <p15:guide id="8" pos="249">
          <p15:clr>
            <a:srgbClr val="A4A3A4"/>
          </p15:clr>
        </p15:guide>
        <p15:guide id="9" pos="5526">
          <p15:clr>
            <a:srgbClr val="A4A3A4"/>
          </p15:clr>
        </p15:guide>
        <p15:guide id="10" pos="2880">
          <p15:clr>
            <a:srgbClr val="A4A3A4"/>
          </p15:clr>
        </p15:guide>
      </p15:sldGuideLst>
    </p:ext>
    <p:ext uri="{2D200454-40CA-4A62-9FC3-DE9A4176ACB9}">
      <p15:notesGuideLst xmlns:p15="http://schemas.microsoft.com/office/powerpoint/2012/main">
        <p15:guide id="1" orient="horz" pos="3125" userDrawn="1">
          <p15:clr>
            <a:srgbClr val="A4A3A4"/>
          </p15:clr>
        </p15:guide>
        <p15:guide id="2" pos="214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86B918"/>
    <a:srgbClr val="003772"/>
    <a:srgbClr val="6687AA"/>
    <a:srgbClr val="CCD6E3"/>
    <a:srgbClr val="E5EBF0"/>
    <a:srgbClr val="00CC5C"/>
    <a:srgbClr val="EEB500"/>
    <a:srgbClr val="E26832"/>
    <a:srgbClr val="CCD6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29" autoAdjust="0"/>
    <p:restoredTop sz="95833" autoAdjust="0"/>
  </p:normalViewPr>
  <p:slideViewPr>
    <p:cSldViewPr snapToGrid="0">
      <p:cViewPr varScale="1">
        <p:scale>
          <a:sx n="64" d="100"/>
          <a:sy n="64" d="100"/>
        </p:scale>
        <p:origin x="72" y="60"/>
      </p:cViewPr>
      <p:guideLst>
        <p:guide orient="horz" pos="2773"/>
        <p:guide orient="horz" pos="816"/>
        <p:guide orient="horz" pos="475"/>
        <p:guide orient="horz" pos="4164"/>
        <p:guide orient="horz" pos="981"/>
        <p:guide orient="horz" pos="4071"/>
        <p:guide orient="horz" pos="1248"/>
        <p:guide pos="249"/>
        <p:guide pos="5526"/>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2" d="100"/>
          <a:sy n="72" d="100"/>
        </p:scale>
        <p:origin x="3444" y="54"/>
      </p:cViewPr>
      <p:guideLst>
        <p:guide orient="horz" pos="3125"/>
        <p:guide pos="214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3.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2.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Master" Target="slideMasters/slideMaster6.xml"/><Relationship Id="rId24" Type="http://schemas.openxmlformats.org/officeDocument/2006/relationships/slide" Target="slides/slide13.xml"/><Relationship Id="rId32"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handoutMaster" Target="handoutMasters/handoutMaster1.xml"/><Relationship Id="rId10" Type="http://schemas.openxmlformats.org/officeDocument/2006/relationships/slideMaster" Target="slideMasters/slideMaster5.xml"/><Relationship Id="rId19" Type="http://schemas.openxmlformats.org/officeDocument/2006/relationships/slide" Target="slides/slide8.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Master" Target="slideMasters/slideMaster4.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oleObject" Target="file:///\\RES03\Proj\Misc\CAP_OTC\04%20Sales\30.%20Interns\Daisy\Key%20excels\FI%20ETD%20Volume%20and%20Open%20Int%20Adj%20Developments%20and%20graph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RES03\Proj\Misc\CAP_OTC\04%20Sales\30.%20Interns\Daisy\Key%20excels\FI%20ETD%20Volume%20and%20Open%20Int%20Adj%20Developments%20and%20graph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Total Debt outstanding in GDP %</c:v>
                </c:pt>
              </c:strCache>
            </c:strRef>
          </c:tx>
          <c:spPr>
            <a:solidFill>
              <a:schemeClr val="accent1"/>
            </a:solidFill>
            <a:ln>
              <a:noFill/>
            </a:ln>
            <a:effectLst/>
          </c:spPr>
          <c:invertIfNegative val="0"/>
          <c:cat>
            <c:strRef>
              <c:f>Sheet1!$A$2:$A$8</c:f>
              <c:strCache>
                <c:ptCount val="7"/>
                <c:pt idx="0">
                  <c:v>Germany </c:v>
                </c:pt>
                <c:pt idx="1">
                  <c:v>Italy</c:v>
                </c:pt>
                <c:pt idx="2">
                  <c:v>Spain</c:v>
                </c:pt>
                <c:pt idx="3">
                  <c:v>France</c:v>
                </c:pt>
                <c:pt idx="4">
                  <c:v>Poland</c:v>
                </c:pt>
                <c:pt idx="5">
                  <c:v>Netherland</c:v>
                </c:pt>
                <c:pt idx="6">
                  <c:v>Switzerland</c:v>
                </c:pt>
              </c:strCache>
            </c:strRef>
          </c:cat>
          <c:val>
            <c:numRef>
              <c:f>Sheet1!$B$2:$B$8</c:f>
              <c:numCache>
                <c:formatCode>0.0%</c:formatCode>
                <c:ptCount val="7"/>
                <c:pt idx="0">
                  <c:v>0.61199999999999999</c:v>
                </c:pt>
                <c:pt idx="1">
                  <c:v>1.373</c:v>
                </c:pt>
                <c:pt idx="2">
                  <c:v>0.97899999999999998</c:v>
                </c:pt>
                <c:pt idx="3">
                  <c:v>1.0049999999999999</c:v>
                </c:pt>
                <c:pt idx="4">
                  <c:v>0.47399999999999998</c:v>
                </c:pt>
                <c:pt idx="5">
                  <c:v>0.49299999999999999</c:v>
                </c:pt>
                <c:pt idx="6">
                  <c:v>0.45660000000000001</c:v>
                </c:pt>
              </c:numCache>
            </c:numRef>
          </c:val>
          <c:extLst>
            <c:ext xmlns:c16="http://schemas.microsoft.com/office/drawing/2014/chart" uri="{C3380CC4-5D6E-409C-BE32-E72D297353CC}">
              <c16:uniqueId val="{00000000-45CA-4D3F-86D5-BDAC75C6CFC8}"/>
            </c:ext>
          </c:extLst>
        </c:ser>
        <c:dLbls>
          <c:showLegendKey val="0"/>
          <c:showVal val="0"/>
          <c:showCatName val="0"/>
          <c:showSerName val="0"/>
          <c:showPercent val="0"/>
          <c:showBubbleSize val="0"/>
        </c:dLbls>
        <c:gapWidth val="219"/>
        <c:overlap val="-27"/>
        <c:axId val="903245904"/>
        <c:axId val="903250496"/>
      </c:barChart>
      <c:catAx>
        <c:axId val="9032459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3250496"/>
        <c:crosses val="autoZero"/>
        <c:auto val="1"/>
        <c:lblAlgn val="ctr"/>
        <c:lblOffset val="100"/>
        <c:noMultiLvlLbl val="0"/>
      </c:catAx>
      <c:valAx>
        <c:axId val="903250496"/>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32459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Euro-Bono Futures - Volume &amp; OI</a:t>
            </a:r>
          </a:p>
        </c:rich>
      </c:tx>
      <c:overlay val="0"/>
    </c:title>
    <c:autoTitleDeleted val="0"/>
    <c:plotArea>
      <c:layout>
        <c:manualLayout>
          <c:layoutTarget val="inner"/>
          <c:xMode val="edge"/>
          <c:yMode val="edge"/>
          <c:x val="9.6197349082609199E-2"/>
          <c:y val="0.1016886783696469"/>
          <c:w val="0.81814225822400732"/>
          <c:h val="0.65702553078095371"/>
        </c:manualLayout>
      </c:layout>
      <c:barChart>
        <c:barDir val="col"/>
        <c:grouping val="stacked"/>
        <c:varyColors val="0"/>
        <c:ser>
          <c:idx val="0"/>
          <c:order val="0"/>
          <c:tx>
            <c:strRef>
              <c:f>Overview!$D$5</c:f>
              <c:strCache>
                <c:ptCount val="1"/>
                <c:pt idx="0">
                  <c:v>Order Book</c:v>
                </c:pt>
              </c:strCache>
            </c:strRef>
          </c:tx>
          <c:spPr>
            <a:solidFill>
              <a:srgbClr val="003772"/>
            </a:solidFill>
          </c:spPr>
          <c:invertIfNegative val="0"/>
          <c:dPt>
            <c:idx val="0"/>
            <c:invertIfNegative val="0"/>
            <c:bubble3D val="0"/>
            <c:extLst>
              <c:ext xmlns:c16="http://schemas.microsoft.com/office/drawing/2014/chart" uri="{C3380CC4-5D6E-409C-BE32-E72D297353CC}">
                <c16:uniqueId val="{00000000-A09C-4C9C-85AB-2117E5681230}"/>
              </c:ext>
            </c:extLst>
          </c:dPt>
          <c:dPt>
            <c:idx val="1"/>
            <c:invertIfNegative val="0"/>
            <c:bubble3D val="0"/>
            <c:extLst>
              <c:ext xmlns:c16="http://schemas.microsoft.com/office/drawing/2014/chart" uri="{C3380CC4-5D6E-409C-BE32-E72D297353CC}">
                <c16:uniqueId val="{00000001-A09C-4C9C-85AB-2117E5681230}"/>
              </c:ext>
            </c:extLst>
          </c:dPt>
          <c:dPt>
            <c:idx val="2"/>
            <c:invertIfNegative val="0"/>
            <c:bubble3D val="0"/>
            <c:extLst>
              <c:ext xmlns:c16="http://schemas.microsoft.com/office/drawing/2014/chart" uri="{C3380CC4-5D6E-409C-BE32-E72D297353CC}">
                <c16:uniqueId val="{00000002-A09C-4C9C-85AB-2117E5681230}"/>
              </c:ext>
            </c:extLst>
          </c:dPt>
          <c:dPt>
            <c:idx val="12"/>
            <c:invertIfNegative val="0"/>
            <c:bubble3D val="0"/>
            <c:extLst>
              <c:ext xmlns:c16="http://schemas.microsoft.com/office/drawing/2014/chart" uri="{C3380CC4-5D6E-409C-BE32-E72D297353CC}">
                <c16:uniqueId val="{00000003-A09C-4C9C-85AB-2117E5681230}"/>
              </c:ext>
            </c:extLst>
          </c:dPt>
          <c:dPt>
            <c:idx val="13"/>
            <c:invertIfNegative val="0"/>
            <c:bubble3D val="0"/>
            <c:extLst>
              <c:ext xmlns:c16="http://schemas.microsoft.com/office/drawing/2014/chart" uri="{C3380CC4-5D6E-409C-BE32-E72D297353CC}">
                <c16:uniqueId val="{00000004-A09C-4C9C-85AB-2117E5681230}"/>
              </c:ext>
            </c:extLst>
          </c:dPt>
          <c:dPt>
            <c:idx val="14"/>
            <c:invertIfNegative val="0"/>
            <c:bubble3D val="0"/>
            <c:extLst>
              <c:ext xmlns:c16="http://schemas.microsoft.com/office/drawing/2014/chart" uri="{C3380CC4-5D6E-409C-BE32-E72D297353CC}">
                <c16:uniqueId val="{00000005-A09C-4C9C-85AB-2117E5681230}"/>
              </c:ext>
            </c:extLst>
          </c:dPt>
          <c:dPt>
            <c:idx val="24"/>
            <c:invertIfNegative val="0"/>
            <c:bubble3D val="0"/>
            <c:extLst>
              <c:ext xmlns:c16="http://schemas.microsoft.com/office/drawing/2014/chart" uri="{C3380CC4-5D6E-409C-BE32-E72D297353CC}">
                <c16:uniqueId val="{00000006-A09C-4C9C-85AB-2117E5681230}"/>
              </c:ext>
            </c:extLst>
          </c:dPt>
          <c:dPt>
            <c:idx val="25"/>
            <c:invertIfNegative val="0"/>
            <c:bubble3D val="0"/>
            <c:extLst>
              <c:ext xmlns:c16="http://schemas.microsoft.com/office/drawing/2014/chart" uri="{C3380CC4-5D6E-409C-BE32-E72D297353CC}">
                <c16:uniqueId val="{00000007-A09C-4C9C-85AB-2117E5681230}"/>
              </c:ext>
            </c:extLst>
          </c:dPt>
          <c:dPt>
            <c:idx val="26"/>
            <c:invertIfNegative val="0"/>
            <c:bubble3D val="0"/>
            <c:extLst>
              <c:ext xmlns:c16="http://schemas.microsoft.com/office/drawing/2014/chart" uri="{C3380CC4-5D6E-409C-BE32-E72D297353CC}">
                <c16:uniqueId val="{00000008-A09C-4C9C-85AB-2117E5681230}"/>
              </c:ext>
            </c:extLst>
          </c:dPt>
          <c:dPt>
            <c:idx val="35"/>
            <c:invertIfNegative val="0"/>
            <c:bubble3D val="0"/>
            <c:extLst>
              <c:ext xmlns:c16="http://schemas.microsoft.com/office/drawing/2014/chart" uri="{C3380CC4-5D6E-409C-BE32-E72D297353CC}">
                <c16:uniqueId val="{00000009-A09C-4C9C-85AB-2117E5681230}"/>
              </c:ext>
            </c:extLst>
          </c:dPt>
          <c:dPt>
            <c:idx val="36"/>
            <c:invertIfNegative val="0"/>
            <c:bubble3D val="0"/>
            <c:extLst>
              <c:ext xmlns:c16="http://schemas.microsoft.com/office/drawing/2014/chart" uri="{C3380CC4-5D6E-409C-BE32-E72D297353CC}">
                <c16:uniqueId val="{0000000A-A09C-4C9C-85AB-2117E5681230}"/>
              </c:ext>
            </c:extLst>
          </c:dPt>
          <c:dPt>
            <c:idx val="37"/>
            <c:invertIfNegative val="0"/>
            <c:bubble3D val="0"/>
            <c:extLst>
              <c:ext xmlns:c16="http://schemas.microsoft.com/office/drawing/2014/chart" uri="{C3380CC4-5D6E-409C-BE32-E72D297353CC}">
                <c16:uniqueId val="{0000000B-A09C-4C9C-85AB-2117E5681230}"/>
              </c:ext>
            </c:extLst>
          </c:dPt>
          <c:dPt>
            <c:idx val="38"/>
            <c:invertIfNegative val="0"/>
            <c:bubble3D val="0"/>
            <c:extLst>
              <c:ext xmlns:c16="http://schemas.microsoft.com/office/drawing/2014/chart" uri="{C3380CC4-5D6E-409C-BE32-E72D297353CC}">
                <c16:uniqueId val="{0000000C-A09C-4C9C-85AB-2117E5681230}"/>
              </c:ext>
            </c:extLst>
          </c:dPt>
          <c:cat>
            <c:strRef>
              <c:f>Overview!$C$1130:$C$1184</c:f>
              <c:strCache>
                <c:ptCount val="55"/>
                <c:pt idx="0">
                  <c:v>2016-01</c:v>
                </c:pt>
                <c:pt idx="1">
                  <c:v>2016-02</c:v>
                </c:pt>
                <c:pt idx="2">
                  <c:v>2016-03</c:v>
                </c:pt>
                <c:pt idx="3">
                  <c:v>2016-04</c:v>
                </c:pt>
                <c:pt idx="4">
                  <c:v>2016-05</c:v>
                </c:pt>
                <c:pt idx="5">
                  <c:v>2016-06</c:v>
                </c:pt>
                <c:pt idx="6">
                  <c:v>2016-07</c:v>
                </c:pt>
                <c:pt idx="7">
                  <c:v>2016-08</c:v>
                </c:pt>
                <c:pt idx="8">
                  <c:v>2016-09</c:v>
                </c:pt>
                <c:pt idx="9">
                  <c:v>2016-10</c:v>
                </c:pt>
                <c:pt idx="10">
                  <c:v>2016-11</c:v>
                </c:pt>
                <c:pt idx="11">
                  <c:v>2016-12</c:v>
                </c:pt>
                <c:pt idx="12">
                  <c:v>2017-01</c:v>
                </c:pt>
                <c:pt idx="13">
                  <c:v>2017-02</c:v>
                </c:pt>
                <c:pt idx="14">
                  <c:v>2017-03</c:v>
                </c:pt>
                <c:pt idx="15">
                  <c:v>2017-04</c:v>
                </c:pt>
                <c:pt idx="16">
                  <c:v>2017-05</c:v>
                </c:pt>
                <c:pt idx="17">
                  <c:v>2017-06</c:v>
                </c:pt>
                <c:pt idx="18">
                  <c:v>2017-07</c:v>
                </c:pt>
                <c:pt idx="19">
                  <c:v>2017-08</c:v>
                </c:pt>
                <c:pt idx="20">
                  <c:v>2017-09</c:v>
                </c:pt>
                <c:pt idx="21">
                  <c:v>2017-10</c:v>
                </c:pt>
                <c:pt idx="22">
                  <c:v>2017-11</c:v>
                </c:pt>
                <c:pt idx="23">
                  <c:v>2017-12</c:v>
                </c:pt>
                <c:pt idx="24">
                  <c:v>2018-01</c:v>
                </c:pt>
                <c:pt idx="25">
                  <c:v>2018-02</c:v>
                </c:pt>
                <c:pt idx="26">
                  <c:v>2018-03</c:v>
                </c:pt>
                <c:pt idx="27">
                  <c:v>2018-04</c:v>
                </c:pt>
                <c:pt idx="28">
                  <c:v>2018-05</c:v>
                </c:pt>
                <c:pt idx="29">
                  <c:v>2018-06</c:v>
                </c:pt>
                <c:pt idx="30">
                  <c:v>2018-07</c:v>
                </c:pt>
                <c:pt idx="31">
                  <c:v>2018-08</c:v>
                </c:pt>
                <c:pt idx="32">
                  <c:v>2018-09</c:v>
                </c:pt>
                <c:pt idx="33">
                  <c:v>2018-10</c:v>
                </c:pt>
                <c:pt idx="34">
                  <c:v>2018-11</c:v>
                </c:pt>
                <c:pt idx="35">
                  <c:v>2018-12</c:v>
                </c:pt>
                <c:pt idx="36">
                  <c:v>2019-01</c:v>
                </c:pt>
                <c:pt idx="37">
                  <c:v>2019-02</c:v>
                </c:pt>
                <c:pt idx="38">
                  <c:v>2019-03</c:v>
                </c:pt>
                <c:pt idx="39">
                  <c:v>2019-04</c:v>
                </c:pt>
                <c:pt idx="40">
                  <c:v>2019-05</c:v>
                </c:pt>
                <c:pt idx="41">
                  <c:v>2019-06</c:v>
                </c:pt>
                <c:pt idx="42">
                  <c:v>2019-07</c:v>
                </c:pt>
                <c:pt idx="43">
                  <c:v>2019-08</c:v>
                </c:pt>
                <c:pt idx="44">
                  <c:v>2019-09</c:v>
                </c:pt>
                <c:pt idx="45">
                  <c:v>2019-10</c:v>
                </c:pt>
                <c:pt idx="46">
                  <c:v>2019-11</c:v>
                </c:pt>
                <c:pt idx="47">
                  <c:v>2019-12</c:v>
                </c:pt>
                <c:pt idx="48">
                  <c:v>2020-01</c:v>
                </c:pt>
                <c:pt idx="49">
                  <c:v>2020-02</c:v>
                </c:pt>
                <c:pt idx="50">
                  <c:v>2020-03</c:v>
                </c:pt>
                <c:pt idx="51">
                  <c:v>2020-04</c:v>
                </c:pt>
                <c:pt idx="52">
                  <c:v>2020-05</c:v>
                </c:pt>
                <c:pt idx="53">
                  <c:v>2020-06</c:v>
                </c:pt>
                <c:pt idx="54">
                  <c:v>2020-07</c:v>
                </c:pt>
              </c:strCache>
            </c:strRef>
          </c:cat>
          <c:val>
            <c:numRef>
              <c:f>Overview!$D$1130:$D$1184</c:f>
              <c:numCache>
                <c:formatCode>_-* #,##0_-;\-* #,##0_-;_-* "-"??_-;_-@_-</c:formatCode>
                <c:ptCount val="55"/>
                <c:pt idx="0">
                  <c:v>10972</c:v>
                </c:pt>
                <c:pt idx="1">
                  <c:v>9593</c:v>
                </c:pt>
                <c:pt idx="2">
                  <c:v>12234</c:v>
                </c:pt>
                <c:pt idx="3">
                  <c:v>6850</c:v>
                </c:pt>
                <c:pt idx="4">
                  <c:v>7146</c:v>
                </c:pt>
                <c:pt idx="5">
                  <c:v>17731</c:v>
                </c:pt>
                <c:pt idx="6">
                  <c:v>5500</c:v>
                </c:pt>
                <c:pt idx="7">
                  <c:v>5383</c:v>
                </c:pt>
                <c:pt idx="8">
                  <c:v>22793</c:v>
                </c:pt>
                <c:pt idx="9">
                  <c:v>16599</c:v>
                </c:pt>
                <c:pt idx="10">
                  <c:v>6219</c:v>
                </c:pt>
                <c:pt idx="11">
                  <c:v>13130</c:v>
                </c:pt>
                <c:pt idx="12">
                  <c:v>14876</c:v>
                </c:pt>
                <c:pt idx="13">
                  <c:v>20241</c:v>
                </c:pt>
                <c:pt idx="14">
                  <c:v>25206</c:v>
                </c:pt>
                <c:pt idx="15">
                  <c:v>10691</c:v>
                </c:pt>
                <c:pt idx="16">
                  <c:v>16439</c:v>
                </c:pt>
                <c:pt idx="17">
                  <c:v>30274</c:v>
                </c:pt>
                <c:pt idx="18">
                  <c:v>11658</c:v>
                </c:pt>
                <c:pt idx="19">
                  <c:v>6610</c:v>
                </c:pt>
                <c:pt idx="20">
                  <c:v>25057</c:v>
                </c:pt>
                <c:pt idx="21">
                  <c:v>16257</c:v>
                </c:pt>
                <c:pt idx="22">
                  <c:v>11184</c:v>
                </c:pt>
                <c:pt idx="23">
                  <c:v>18083</c:v>
                </c:pt>
                <c:pt idx="24" formatCode="General">
                  <c:v>8885</c:v>
                </c:pt>
                <c:pt idx="25">
                  <c:v>7214</c:v>
                </c:pt>
                <c:pt idx="26" formatCode="General">
                  <c:v>17091</c:v>
                </c:pt>
                <c:pt idx="27">
                  <c:v>8417</c:v>
                </c:pt>
                <c:pt idx="28" formatCode="#,##0">
                  <c:v>19475</c:v>
                </c:pt>
                <c:pt idx="29" formatCode="#,##0">
                  <c:v>20495</c:v>
                </c:pt>
                <c:pt idx="30" formatCode="General">
                  <c:v>6145</c:v>
                </c:pt>
                <c:pt idx="31" formatCode="General">
                  <c:v>7103</c:v>
                </c:pt>
                <c:pt idx="32" formatCode="General">
                  <c:v>22046</c:v>
                </c:pt>
                <c:pt idx="33" formatCode="General">
                  <c:v>20354</c:v>
                </c:pt>
                <c:pt idx="34" formatCode="#,##0">
                  <c:v>14601</c:v>
                </c:pt>
                <c:pt idx="35" formatCode="#,##0">
                  <c:v>18517</c:v>
                </c:pt>
                <c:pt idx="36" formatCode="#,##0">
                  <c:v>9901</c:v>
                </c:pt>
                <c:pt idx="37" formatCode="_(* #,##0_);_(* \(#,##0\);_(* &quot;-&quot;??_);_(@_)">
                  <c:v>12362</c:v>
                </c:pt>
                <c:pt idx="38" formatCode="_(* #,##0_);_(* \(#,##0\);_(* &quot;-&quot;??_);_(@_)">
                  <c:v>23520</c:v>
                </c:pt>
                <c:pt idx="39" formatCode="_(* #,##0_);_(* \(#,##0\);_(* &quot;-&quot;??_);_(@_)">
                  <c:v>8158</c:v>
                </c:pt>
                <c:pt idx="40" formatCode="_(* #,##0_);_(* \(#,##0\);_(* &quot;-&quot;??_);_(@_)">
                  <c:v>14386</c:v>
                </c:pt>
                <c:pt idx="41" formatCode="_(* #,##0_);_(* \(#,##0\);_(* &quot;-&quot;??_);_(@_)">
                  <c:v>23716</c:v>
                </c:pt>
                <c:pt idx="42" formatCode="_(* #,##0_);_(* \(#,##0\);_(* &quot;-&quot;??_);_(@_)">
                  <c:v>11122</c:v>
                </c:pt>
                <c:pt idx="43">
                  <c:v>8313</c:v>
                </c:pt>
                <c:pt idx="44">
                  <c:v>17642</c:v>
                </c:pt>
                <c:pt idx="45">
                  <c:v>6205</c:v>
                </c:pt>
                <c:pt idx="46">
                  <c:v>10472</c:v>
                </c:pt>
                <c:pt idx="47">
                  <c:v>17795</c:v>
                </c:pt>
                <c:pt idx="48">
                  <c:v>9758</c:v>
                </c:pt>
                <c:pt idx="49">
                  <c:v>14356</c:v>
                </c:pt>
                <c:pt idx="50">
                  <c:v>24616</c:v>
                </c:pt>
                <c:pt idx="51">
                  <c:v>7109</c:v>
                </c:pt>
                <c:pt idx="52">
                  <c:v>7651</c:v>
                </c:pt>
                <c:pt idx="53">
                  <c:v>20040</c:v>
                </c:pt>
                <c:pt idx="54">
                  <c:v>5322</c:v>
                </c:pt>
              </c:numCache>
            </c:numRef>
          </c:val>
          <c:extLst>
            <c:ext xmlns:c16="http://schemas.microsoft.com/office/drawing/2014/chart" uri="{C3380CC4-5D6E-409C-BE32-E72D297353CC}">
              <c16:uniqueId val="{0000000D-A09C-4C9C-85AB-2117E5681230}"/>
            </c:ext>
          </c:extLst>
        </c:ser>
        <c:ser>
          <c:idx val="1"/>
          <c:order val="1"/>
          <c:tx>
            <c:strRef>
              <c:f>Overview!$E$5</c:f>
              <c:strCache>
                <c:ptCount val="1"/>
                <c:pt idx="0">
                  <c:v>Off-Book</c:v>
                </c:pt>
              </c:strCache>
            </c:strRef>
          </c:tx>
          <c:spPr>
            <a:solidFill>
              <a:srgbClr val="86B918"/>
            </a:solidFill>
          </c:spPr>
          <c:invertIfNegative val="0"/>
          <c:cat>
            <c:strRef>
              <c:f>Overview!$C$1130:$C$1184</c:f>
              <c:strCache>
                <c:ptCount val="55"/>
                <c:pt idx="0">
                  <c:v>2016-01</c:v>
                </c:pt>
                <c:pt idx="1">
                  <c:v>2016-02</c:v>
                </c:pt>
                <c:pt idx="2">
                  <c:v>2016-03</c:v>
                </c:pt>
                <c:pt idx="3">
                  <c:v>2016-04</c:v>
                </c:pt>
                <c:pt idx="4">
                  <c:v>2016-05</c:v>
                </c:pt>
                <c:pt idx="5">
                  <c:v>2016-06</c:v>
                </c:pt>
                <c:pt idx="6">
                  <c:v>2016-07</c:v>
                </c:pt>
                <c:pt idx="7">
                  <c:v>2016-08</c:v>
                </c:pt>
                <c:pt idx="8">
                  <c:v>2016-09</c:v>
                </c:pt>
                <c:pt idx="9">
                  <c:v>2016-10</c:v>
                </c:pt>
                <c:pt idx="10">
                  <c:v>2016-11</c:v>
                </c:pt>
                <c:pt idx="11">
                  <c:v>2016-12</c:v>
                </c:pt>
                <c:pt idx="12">
                  <c:v>2017-01</c:v>
                </c:pt>
                <c:pt idx="13">
                  <c:v>2017-02</c:v>
                </c:pt>
                <c:pt idx="14">
                  <c:v>2017-03</c:v>
                </c:pt>
                <c:pt idx="15">
                  <c:v>2017-04</c:v>
                </c:pt>
                <c:pt idx="16">
                  <c:v>2017-05</c:v>
                </c:pt>
                <c:pt idx="17">
                  <c:v>2017-06</c:v>
                </c:pt>
                <c:pt idx="18">
                  <c:v>2017-07</c:v>
                </c:pt>
                <c:pt idx="19">
                  <c:v>2017-08</c:v>
                </c:pt>
                <c:pt idx="20">
                  <c:v>2017-09</c:v>
                </c:pt>
                <c:pt idx="21">
                  <c:v>2017-10</c:v>
                </c:pt>
                <c:pt idx="22">
                  <c:v>2017-11</c:v>
                </c:pt>
                <c:pt idx="23">
                  <c:v>2017-12</c:v>
                </c:pt>
                <c:pt idx="24">
                  <c:v>2018-01</c:v>
                </c:pt>
                <c:pt idx="25">
                  <c:v>2018-02</c:v>
                </c:pt>
                <c:pt idx="26">
                  <c:v>2018-03</c:v>
                </c:pt>
                <c:pt idx="27">
                  <c:v>2018-04</c:v>
                </c:pt>
                <c:pt idx="28">
                  <c:v>2018-05</c:v>
                </c:pt>
                <c:pt idx="29">
                  <c:v>2018-06</c:v>
                </c:pt>
                <c:pt idx="30">
                  <c:v>2018-07</c:v>
                </c:pt>
                <c:pt idx="31">
                  <c:v>2018-08</c:v>
                </c:pt>
                <c:pt idx="32">
                  <c:v>2018-09</c:v>
                </c:pt>
                <c:pt idx="33">
                  <c:v>2018-10</c:v>
                </c:pt>
                <c:pt idx="34">
                  <c:v>2018-11</c:v>
                </c:pt>
                <c:pt idx="35">
                  <c:v>2018-12</c:v>
                </c:pt>
                <c:pt idx="36">
                  <c:v>2019-01</c:v>
                </c:pt>
                <c:pt idx="37">
                  <c:v>2019-02</c:v>
                </c:pt>
                <c:pt idx="38">
                  <c:v>2019-03</c:v>
                </c:pt>
                <c:pt idx="39">
                  <c:v>2019-04</c:v>
                </c:pt>
                <c:pt idx="40">
                  <c:v>2019-05</c:v>
                </c:pt>
                <c:pt idx="41">
                  <c:v>2019-06</c:v>
                </c:pt>
                <c:pt idx="42">
                  <c:v>2019-07</c:v>
                </c:pt>
                <c:pt idx="43">
                  <c:v>2019-08</c:v>
                </c:pt>
                <c:pt idx="44">
                  <c:v>2019-09</c:v>
                </c:pt>
                <c:pt idx="45">
                  <c:v>2019-10</c:v>
                </c:pt>
                <c:pt idx="46">
                  <c:v>2019-11</c:v>
                </c:pt>
                <c:pt idx="47">
                  <c:v>2019-12</c:v>
                </c:pt>
                <c:pt idx="48">
                  <c:v>2020-01</c:v>
                </c:pt>
                <c:pt idx="49">
                  <c:v>2020-02</c:v>
                </c:pt>
                <c:pt idx="50">
                  <c:v>2020-03</c:v>
                </c:pt>
                <c:pt idx="51">
                  <c:v>2020-04</c:v>
                </c:pt>
                <c:pt idx="52">
                  <c:v>2020-05</c:v>
                </c:pt>
                <c:pt idx="53">
                  <c:v>2020-06</c:v>
                </c:pt>
                <c:pt idx="54">
                  <c:v>2020-07</c:v>
                </c:pt>
              </c:strCache>
            </c:strRef>
          </c:cat>
          <c:val>
            <c:numRef>
              <c:f>Overview!$E$1130:$E$1184</c:f>
              <c:numCache>
                <c:formatCode>_-* #,##0_-;\-* #,##0_-;_-* "-"??_-;_-@_-</c:formatCode>
                <c:ptCount val="55"/>
                <c:pt idx="0">
                  <c:v>1223</c:v>
                </c:pt>
                <c:pt idx="1">
                  <c:v>816</c:v>
                </c:pt>
                <c:pt idx="2">
                  <c:v>1248</c:v>
                </c:pt>
                <c:pt idx="3">
                  <c:v>492</c:v>
                </c:pt>
                <c:pt idx="4">
                  <c:v>117</c:v>
                </c:pt>
                <c:pt idx="5">
                  <c:v>1981</c:v>
                </c:pt>
                <c:pt idx="6">
                  <c:v>103</c:v>
                </c:pt>
                <c:pt idx="7">
                  <c:v>511</c:v>
                </c:pt>
                <c:pt idx="8">
                  <c:v>2532</c:v>
                </c:pt>
                <c:pt idx="9">
                  <c:v>843</c:v>
                </c:pt>
                <c:pt idx="10">
                  <c:v>621</c:v>
                </c:pt>
                <c:pt idx="11">
                  <c:v>1723</c:v>
                </c:pt>
                <c:pt idx="12">
                  <c:v>547</c:v>
                </c:pt>
                <c:pt idx="14">
                  <c:v>2035</c:v>
                </c:pt>
                <c:pt idx="15">
                  <c:v>0</c:v>
                </c:pt>
                <c:pt idx="16">
                  <c:v>374</c:v>
                </c:pt>
                <c:pt idx="20">
                  <c:v>32</c:v>
                </c:pt>
                <c:pt idx="21">
                  <c:v>32</c:v>
                </c:pt>
                <c:pt idx="26" formatCode="General">
                  <c:v>1626</c:v>
                </c:pt>
                <c:pt idx="30" formatCode="General">
                  <c:v>0</c:v>
                </c:pt>
                <c:pt idx="32" formatCode="General">
                  <c:v>0</c:v>
                </c:pt>
                <c:pt idx="33" formatCode="General">
                  <c:v>360</c:v>
                </c:pt>
                <c:pt idx="34" formatCode="General">
                  <c:v>0</c:v>
                </c:pt>
                <c:pt idx="35" formatCode="#,##0">
                  <c:v>1121</c:v>
                </c:pt>
                <c:pt idx="36" formatCode="#,##0">
                  <c:v>0</c:v>
                </c:pt>
                <c:pt idx="37" formatCode="_(* #,##0_);_(* \(#,##0\);_(* &quot;-&quot;??_);_(@_)">
                  <c:v>0</c:v>
                </c:pt>
                <c:pt idx="38" formatCode="_(* #,##0_);_(* \(#,##0\);_(* &quot;-&quot;??_);_(@_)">
                  <c:v>0</c:v>
                </c:pt>
                <c:pt idx="39" formatCode="_(* #,##0_);_(* \(#,##0\);_(* &quot;-&quot;??_);_(@_)">
                  <c:v>0</c:v>
                </c:pt>
                <c:pt idx="40">
                  <c:v>157</c:v>
                </c:pt>
                <c:pt idx="41" formatCode="_(* #,##0_);_(* \(#,##0\);_(* &quot;-&quot;??_);_(@_)">
                  <c:v>1176</c:v>
                </c:pt>
                <c:pt idx="42" formatCode="_(* #,##0_);_(* \(#,##0\);_(* &quot;-&quot;??_);_(@_)">
                  <c:v>250</c:v>
                </c:pt>
                <c:pt idx="43">
                  <c:v>0</c:v>
                </c:pt>
                <c:pt idx="44">
                  <c:v>0</c:v>
                </c:pt>
                <c:pt idx="45">
                  <c:v>0</c:v>
                </c:pt>
                <c:pt idx="46">
                  <c:v>398</c:v>
                </c:pt>
                <c:pt idx="47">
                  <c:v>0</c:v>
                </c:pt>
                <c:pt idx="48">
                  <c:v>0</c:v>
                </c:pt>
                <c:pt idx="49">
                  <c:v>0</c:v>
                </c:pt>
                <c:pt idx="50">
                  <c:v>1008</c:v>
                </c:pt>
                <c:pt idx="51">
                  <c:v>250</c:v>
                </c:pt>
                <c:pt idx="52">
                  <c:v>0</c:v>
                </c:pt>
                <c:pt idx="53">
                  <c:v>0</c:v>
                </c:pt>
                <c:pt idx="54">
                  <c:v>0</c:v>
                </c:pt>
              </c:numCache>
            </c:numRef>
          </c:val>
          <c:extLst>
            <c:ext xmlns:c16="http://schemas.microsoft.com/office/drawing/2014/chart" uri="{C3380CC4-5D6E-409C-BE32-E72D297353CC}">
              <c16:uniqueId val="{0000000E-A09C-4C9C-85AB-2117E5681230}"/>
            </c:ext>
          </c:extLst>
        </c:ser>
        <c:dLbls>
          <c:showLegendKey val="0"/>
          <c:showVal val="0"/>
          <c:showCatName val="0"/>
          <c:showSerName val="0"/>
          <c:showPercent val="0"/>
          <c:showBubbleSize val="0"/>
        </c:dLbls>
        <c:gapWidth val="75"/>
        <c:overlap val="100"/>
        <c:axId val="209083392"/>
        <c:axId val="209093376"/>
      </c:barChart>
      <c:lineChart>
        <c:grouping val="standard"/>
        <c:varyColors val="0"/>
        <c:ser>
          <c:idx val="2"/>
          <c:order val="2"/>
          <c:tx>
            <c:strRef>
              <c:f>Overview!$F$4</c:f>
              <c:strCache>
                <c:ptCount val="1"/>
                <c:pt idx="0">
                  <c:v>OPEN INT ADJUSTED</c:v>
                </c:pt>
              </c:strCache>
            </c:strRef>
          </c:tx>
          <c:spPr>
            <a:ln w="12700">
              <a:solidFill>
                <a:srgbClr val="6E6E6E"/>
              </a:solidFill>
            </a:ln>
          </c:spPr>
          <c:marker>
            <c:symbol val="none"/>
          </c:marker>
          <c:val>
            <c:numRef>
              <c:f>Overview!$F$1130:$F$1184</c:f>
              <c:numCache>
                <c:formatCode>_-* #,##0_-;\-* #,##0_-;_-* "-"??_-;_-@_-</c:formatCode>
                <c:ptCount val="55"/>
                <c:pt idx="0">
                  <c:v>5117</c:v>
                </c:pt>
                <c:pt idx="1">
                  <c:v>5334</c:v>
                </c:pt>
                <c:pt idx="2">
                  <c:v>3972</c:v>
                </c:pt>
                <c:pt idx="3">
                  <c:v>4926</c:v>
                </c:pt>
                <c:pt idx="4">
                  <c:v>4142</c:v>
                </c:pt>
                <c:pt idx="5">
                  <c:v>4066</c:v>
                </c:pt>
                <c:pt idx="6">
                  <c:v>3923</c:v>
                </c:pt>
                <c:pt idx="7">
                  <c:v>3984</c:v>
                </c:pt>
                <c:pt idx="8">
                  <c:v>4293</c:v>
                </c:pt>
                <c:pt idx="9">
                  <c:v>4432</c:v>
                </c:pt>
                <c:pt idx="10">
                  <c:v>4504</c:v>
                </c:pt>
                <c:pt idx="11">
                  <c:v>3976</c:v>
                </c:pt>
                <c:pt idx="12">
                  <c:v>4638</c:v>
                </c:pt>
                <c:pt idx="13">
                  <c:v>4546</c:v>
                </c:pt>
                <c:pt idx="14">
                  <c:v>4429</c:v>
                </c:pt>
                <c:pt idx="15">
                  <c:v>4154</c:v>
                </c:pt>
                <c:pt idx="16">
                  <c:v>5467</c:v>
                </c:pt>
                <c:pt idx="17">
                  <c:v>4498</c:v>
                </c:pt>
                <c:pt idx="18">
                  <c:v>4870</c:v>
                </c:pt>
                <c:pt idx="19">
                  <c:v>5390</c:v>
                </c:pt>
                <c:pt idx="20">
                  <c:v>6110</c:v>
                </c:pt>
                <c:pt idx="21">
                  <c:v>6443</c:v>
                </c:pt>
                <c:pt idx="22">
                  <c:v>5144</c:v>
                </c:pt>
                <c:pt idx="23">
                  <c:v>4086</c:v>
                </c:pt>
                <c:pt idx="24">
                  <c:v>4302</c:v>
                </c:pt>
                <c:pt idx="25">
                  <c:v>4315</c:v>
                </c:pt>
                <c:pt idx="26" formatCode="General">
                  <c:v>4088</c:v>
                </c:pt>
                <c:pt idx="27">
                  <c:v>3773</c:v>
                </c:pt>
                <c:pt idx="28" formatCode="#,##0">
                  <c:v>4254</c:v>
                </c:pt>
                <c:pt idx="29">
                  <c:v>4369</c:v>
                </c:pt>
                <c:pt idx="30" formatCode="#,##0">
                  <c:v>4534</c:v>
                </c:pt>
                <c:pt idx="31" formatCode="#,##0">
                  <c:v>4576</c:v>
                </c:pt>
                <c:pt idx="32" formatCode="General">
                  <c:v>5071</c:v>
                </c:pt>
                <c:pt idx="33" formatCode="General">
                  <c:v>7609</c:v>
                </c:pt>
                <c:pt idx="34" formatCode="#,##0">
                  <c:v>5895</c:v>
                </c:pt>
                <c:pt idx="35" formatCode="#,##0">
                  <c:v>5497</c:v>
                </c:pt>
                <c:pt idx="36" formatCode="#,##0">
                  <c:v>5769</c:v>
                </c:pt>
                <c:pt idx="37" formatCode="_(* #,##0_);_(* \(#,##0\);_(* &quot;-&quot;??_);_(@_)">
                  <c:v>5597</c:v>
                </c:pt>
                <c:pt idx="38" formatCode="_(* #,##0_);_(* \(#,##0\);_(* &quot;-&quot;??_);_(@_)">
                  <c:v>4958</c:v>
                </c:pt>
                <c:pt idx="39" formatCode="_(* #,##0_);_(* \(#,##0\);_(* &quot;-&quot;??_);_(@_)">
                  <c:v>5280</c:v>
                </c:pt>
                <c:pt idx="40" formatCode="_(* #,##0_);_(* \(#,##0\);_(* &quot;-&quot;??_);_(@_)">
                  <c:v>5676</c:v>
                </c:pt>
                <c:pt idx="41" formatCode="_(* #,##0_);_(* \(#,##0\);_(* &quot;-&quot;??_);_(@_)">
                  <c:v>5659</c:v>
                </c:pt>
                <c:pt idx="42" formatCode="_(* #,##0_);_(* \(#,##0\);_(* &quot;-&quot;??_);_(@_)">
                  <c:v>5305</c:v>
                </c:pt>
                <c:pt idx="43">
                  <c:v>5061</c:v>
                </c:pt>
                <c:pt idx="44">
                  <c:v>4715</c:v>
                </c:pt>
                <c:pt idx="45">
                  <c:v>4938</c:v>
                </c:pt>
                <c:pt idx="46">
                  <c:v>5619</c:v>
                </c:pt>
                <c:pt idx="47">
                  <c:v>5239</c:v>
                </c:pt>
                <c:pt idx="48">
                  <c:v>5694</c:v>
                </c:pt>
                <c:pt idx="49">
                  <c:v>5487</c:v>
                </c:pt>
                <c:pt idx="50">
                  <c:v>3963</c:v>
                </c:pt>
                <c:pt idx="51">
                  <c:v>4019</c:v>
                </c:pt>
                <c:pt idx="52">
                  <c:v>5067</c:v>
                </c:pt>
                <c:pt idx="53" formatCode="General">
                  <c:v>4079</c:v>
                </c:pt>
                <c:pt idx="54">
                  <c:v>3919</c:v>
                </c:pt>
              </c:numCache>
            </c:numRef>
          </c:val>
          <c:smooth val="0"/>
          <c:extLst>
            <c:ext xmlns:c16="http://schemas.microsoft.com/office/drawing/2014/chart" uri="{C3380CC4-5D6E-409C-BE32-E72D297353CC}">
              <c16:uniqueId val="{0000000F-A09C-4C9C-85AB-2117E5681230}"/>
            </c:ext>
          </c:extLst>
        </c:ser>
        <c:dLbls>
          <c:showLegendKey val="0"/>
          <c:showVal val="0"/>
          <c:showCatName val="0"/>
          <c:showSerName val="0"/>
          <c:showPercent val="0"/>
          <c:showBubbleSize val="0"/>
        </c:dLbls>
        <c:marker val="1"/>
        <c:smooth val="0"/>
        <c:axId val="1032747040"/>
        <c:axId val="1032738512"/>
      </c:lineChart>
      <c:catAx>
        <c:axId val="209083392"/>
        <c:scaling>
          <c:orientation val="minMax"/>
        </c:scaling>
        <c:delete val="0"/>
        <c:axPos val="b"/>
        <c:numFmt formatCode="General" sourceLinked="1"/>
        <c:majorTickMark val="none"/>
        <c:minorTickMark val="none"/>
        <c:tickLblPos val="nextTo"/>
        <c:crossAx val="209093376"/>
        <c:crosses val="autoZero"/>
        <c:auto val="1"/>
        <c:lblAlgn val="ctr"/>
        <c:lblOffset val="100"/>
        <c:noMultiLvlLbl val="0"/>
      </c:catAx>
      <c:valAx>
        <c:axId val="209093376"/>
        <c:scaling>
          <c:orientation val="minMax"/>
        </c:scaling>
        <c:delete val="0"/>
        <c:axPos val="l"/>
        <c:majorGridlines/>
        <c:title>
          <c:tx>
            <c:rich>
              <a:bodyPr/>
              <a:lstStyle/>
              <a:p>
                <a:pPr>
                  <a:defRPr/>
                </a:pPr>
                <a:r>
                  <a:rPr lang="en-US"/>
                  <a:t>Traded Contracts</a:t>
                </a:r>
              </a:p>
            </c:rich>
          </c:tx>
          <c:layout>
            <c:manualLayout>
              <c:xMode val="edge"/>
              <c:yMode val="edge"/>
              <c:x val="0"/>
              <c:y val="0.34889622113303131"/>
            </c:manualLayout>
          </c:layout>
          <c:overlay val="0"/>
        </c:title>
        <c:numFmt formatCode="#,##0" sourceLinked="0"/>
        <c:majorTickMark val="none"/>
        <c:minorTickMark val="none"/>
        <c:tickLblPos val="nextTo"/>
        <c:spPr>
          <a:ln w="9525">
            <a:noFill/>
          </a:ln>
        </c:spPr>
        <c:crossAx val="209083392"/>
        <c:crosses val="autoZero"/>
        <c:crossBetween val="between"/>
        <c:dispUnits>
          <c:builtInUnit val="thousands"/>
          <c:dispUnitsLbl>
            <c:layout>
              <c:manualLayout>
                <c:xMode val="edge"/>
                <c:yMode val="edge"/>
                <c:x val="8.4352283018554065E-3"/>
                <c:y val="9.7886157927356887E-2"/>
              </c:manualLayout>
            </c:layout>
          </c:dispUnitsLbl>
        </c:dispUnits>
      </c:valAx>
      <c:valAx>
        <c:axId val="1032738512"/>
        <c:scaling>
          <c:orientation val="minMax"/>
        </c:scaling>
        <c:delete val="0"/>
        <c:axPos val="r"/>
        <c:title>
          <c:tx>
            <c:rich>
              <a:bodyPr/>
              <a:lstStyle/>
              <a:p>
                <a:pPr>
                  <a:defRPr/>
                </a:pPr>
                <a:r>
                  <a:rPr lang="en-GB" dirty="0"/>
                  <a:t>Open Interest Adjusted</a:t>
                </a:r>
              </a:p>
            </c:rich>
          </c:tx>
          <c:layout>
            <c:manualLayout>
              <c:xMode val="edge"/>
              <c:yMode val="edge"/>
              <c:x val="0.95340401472688074"/>
              <c:y val="0.30819428184760572"/>
            </c:manualLayout>
          </c:layout>
          <c:overlay val="0"/>
        </c:title>
        <c:numFmt formatCode="#,##0" sourceLinked="0"/>
        <c:majorTickMark val="out"/>
        <c:minorTickMark val="none"/>
        <c:tickLblPos val="nextTo"/>
        <c:crossAx val="1032747040"/>
        <c:crosses val="max"/>
        <c:crossBetween val="between"/>
        <c:dispUnits>
          <c:builtInUnit val="thousands"/>
          <c:dispUnitsLbl>
            <c:layout>
              <c:manualLayout>
                <c:xMode val="edge"/>
                <c:yMode val="edge"/>
                <c:x val="0.96318802073399967"/>
                <c:y val="7.3999143684372826E-2"/>
              </c:manualLayout>
            </c:layout>
          </c:dispUnitsLbl>
        </c:dispUnits>
      </c:valAx>
      <c:catAx>
        <c:axId val="1032747040"/>
        <c:scaling>
          <c:orientation val="minMax"/>
        </c:scaling>
        <c:delete val="1"/>
        <c:axPos val="b"/>
        <c:majorTickMark val="out"/>
        <c:minorTickMark val="none"/>
        <c:tickLblPos val="nextTo"/>
        <c:crossAx val="1032738512"/>
        <c:crosses val="autoZero"/>
        <c:auto val="1"/>
        <c:lblAlgn val="ctr"/>
        <c:lblOffset val="100"/>
        <c:noMultiLvlLbl val="0"/>
      </c:catAx>
    </c:plotArea>
    <c:legend>
      <c:legendPos val="b"/>
      <c:layout>
        <c:manualLayout>
          <c:xMode val="edge"/>
          <c:yMode val="edge"/>
          <c:x val="0.10884943632968437"/>
          <c:y val="0.935116725401136"/>
          <c:w val="0.78230093391202016"/>
          <c:h val="6.4883274598864032E-2"/>
        </c:manualLayout>
      </c:layout>
      <c:overlay val="0"/>
    </c:legend>
    <c:plotVisOnly val="1"/>
    <c:dispBlanksAs val="gap"/>
    <c:showDLblsOverMax val="0"/>
  </c:chart>
  <c:spPr>
    <a:ln>
      <a:solidFill>
        <a:sysClr val="windowText" lastClr="000000"/>
      </a:solidFill>
    </a:ln>
  </c:spPr>
  <c:txPr>
    <a:bodyPr/>
    <a:lstStyle/>
    <a:p>
      <a:pPr>
        <a:defRPr sz="10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Long-Term Euro-BTP Futures – Volume &amp; OI</a:t>
            </a:r>
          </a:p>
        </c:rich>
      </c:tx>
      <c:layout>
        <c:manualLayout>
          <c:xMode val="edge"/>
          <c:yMode val="edge"/>
          <c:x val="0.15335440694966301"/>
          <c:y val="2.7136752136752137E-2"/>
        </c:manualLayout>
      </c:layout>
      <c:overlay val="0"/>
    </c:title>
    <c:autoTitleDeleted val="0"/>
    <c:plotArea>
      <c:layout>
        <c:manualLayout>
          <c:layoutTarget val="inner"/>
          <c:xMode val="edge"/>
          <c:yMode val="edge"/>
          <c:x val="0.139792816901112"/>
          <c:y val="0.12235982905982906"/>
          <c:w val="0.75628566170134104"/>
          <c:h val="0.55494401709401708"/>
        </c:manualLayout>
      </c:layout>
      <c:barChart>
        <c:barDir val="col"/>
        <c:grouping val="stacked"/>
        <c:varyColors val="0"/>
        <c:ser>
          <c:idx val="0"/>
          <c:order val="0"/>
          <c:tx>
            <c:v>ORDERBOOK</c:v>
          </c:tx>
          <c:spPr>
            <a:solidFill>
              <a:srgbClr val="003772"/>
            </a:solidFill>
          </c:spPr>
          <c:invertIfNegative val="0"/>
          <c:dPt>
            <c:idx val="0"/>
            <c:invertIfNegative val="0"/>
            <c:bubble3D val="0"/>
            <c:extLst>
              <c:ext xmlns:c16="http://schemas.microsoft.com/office/drawing/2014/chart" uri="{C3380CC4-5D6E-409C-BE32-E72D297353CC}">
                <c16:uniqueId val="{00000000-7AAE-4E52-B60E-49FBA0F95E7E}"/>
              </c:ext>
            </c:extLst>
          </c:dPt>
          <c:dPt>
            <c:idx val="1"/>
            <c:invertIfNegative val="0"/>
            <c:bubble3D val="0"/>
            <c:extLst>
              <c:ext xmlns:c16="http://schemas.microsoft.com/office/drawing/2014/chart" uri="{C3380CC4-5D6E-409C-BE32-E72D297353CC}">
                <c16:uniqueId val="{00000001-7AAE-4E52-B60E-49FBA0F95E7E}"/>
              </c:ext>
            </c:extLst>
          </c:dPt>
          <c:dPt>
            <c:idx val="2"/>
            <c:invertIfNegative val="0"/>
            <c:bubble3D val="0"/>
            <c:extLst>
              <c:ext xmlns:c16="http://schemas.microsoft.com/office/drawing/2014/chart" uri="{C3380CC4-5D6E-409C-BE32-E72D297353CC}">
                <c16:uniqueId val="{00000002-7AAE-4E52-B60E-49FBA0F95E7E}"/>
              </c:ext>
            </c:extLst>
          </c:dPt>
          <c:dPt>
            <c:idx val="12"/>
            <c:invertIfNegative val="0"/>
            <c:bubble3D val="0"/>
            <c:extLst>
              <c:ext xmlns:c16="http://schemas.microsoft.com/office/drawing/2014/chart" uri="{C3380CC4-5D6E-409C-BE32-E72D297353CC}">
                <c16:uniqueId val="{00000003-7AAE-4E52-B60E-49FBA0F95E7E}"/>
              </c:ext>
            </c:extLst>
          </c:dPt>
          <c:dPt>
            <c:idx val="13"/>
            <c:invertIfNegative val="0"/>
            <c:bubble3D val="0"/>
            <c:extLst>
              <c:ext xmlns:c16="http://schemas.microsoft.com/office/drawing/2014/chart" uri="{C3380CC4-5D6E-409C-BE32-E72D297353CC}">
                <c16:uniqueId val="{00000004-7AAE-4E52-B60E-49FBA0F95E7E}"/>
              </c:ext>
            </c:extLst>
          </c:dPt>
          <c:dPt>
            <c:idx val="14"/>
            <c:invertIfNegative val="0"/>
            <c:bubble3D val="0"/>
            <c:extLst>
              <c:ext xmlns:c16="http://schemas.microsoft.com/office/drawing/2014/chart" uri="{C3380CC4-5D6E-409C-BE32-E72D297353CC}">
                <c16:uniqueId val="{00000005-7AAE-4E52-B60E-49FBA0F95E7E}"/>
              </c:ext>
            </c:extLst>
          </c:dPt>
          <c:dPt>
            <c:idx val="24"/>
            <c:invertIfNegative val="0"/>
            <c:bubble3D val="0"/>
            <c:extLst>
              <c:ext xmlns:c16="http://schemas.microsoft.com/office/drawing/2014/chart" uri="{C3380CC4-5D6E-409C-BE32-E72D297353CC}">
                <c16:uniqueId val="{00000006-7AAE-4E52-B60E-49FBA0F95E7E}"/>
              </c:ext>
            </c:extLst>
          </c:dPt>
          <c:dPt>
            <c:idx val="25"/>
            <c:invertIfNegative val="0"/>
            <c:bubble3D val="0"/>
            <c:extLst>
              <c:ext xmlns:c16="http://schemas.microsoft.com/office/drawing/2014/chart" uri="{C3380CC4-5D6E-409C-BE32-E72D297353CC}">
                <c16:uniqueId val="{00000007-7AAE-4E52-B60E-49FBA0F95E7E}"/>
              </c:ext>
            </c:extLst>
          </c:dPt>
          <c:dPt>
            <c:idx val="26"/>
            <c:invertIfNegative val="0"/>
            <c:bubble3D val="0"/>
            <c:extLst>
              <c:ext xmlns:c16="http://schemas.microsoft.com/office/drawing/2014/chart" uri="{C3380CC4-5D6E-409C-BE32-E72D297353CC}">
                <c16:uniqueId val="{00000008-7AAE-4E52-B60E-49FBA0F95E7E}"/>
              </c:ext>
            </c:extLst>
          </c:dPt>
          <c:dPt>
            <c:idx val="35"/>
            <c:invertIfNegative val="0"/>
            <c:bubble3D val="0"/>
            <c:extLst>
              <c:ext xmlns:c16="http://schemas.microsoft.com/office/drawing/2014/chart" uri="{C3380CC4-5D6E-409C-BE32-E72D297353CC}">
                <c16:uniqueId val="{00000009-7AAE-4E52-B60E-49FBA0F95E7E}"/>
              </c:ext>
            </c:extLst>
          </c:dPt>
          <c:dPt>
            <c:idx val="36"/>
            <c:invertIfNegative val="0"/>
            <c:bubble3D val="0"/>
            <c:extLst>
              <c:ext xmlns:c16="http://schemas.microsoft.com/office/drawing/2014/chart" uri="{C3380CC4-5D6E-409C-BE32-E72D297353CC}">
                <c16:uniqueId val="{0000000A-7AAE-4E52-B60E-49FBA0F95E7E}"/>
              </c:ext>
            </c:extLst>
          </c:dPt>
          <c:dPt>
            <c:idx val="37"/>
            <c:invertIfNegative val="0"/>
            <c:bubble3D val="0"/>
            <c:extLst>
              <c:ext xmlns:c16="http://schemas.microsoft.com/office/drawing/2014/chart" uri="{C3380CC4-5D6E-409C-BE32-E72D297353CC}">
                <c16:uniqueId val="{0000000B-7AAE-4E52-B60E-49FBA0F95E7E}"/>
              </c:ext>
            </c:extLst>
          </c:dPt>
          <c:dPt>
            <c:idx val="38"/>
            <c:invertIfNegative val="0"/>
            <c:bubble3D val="0"/>
            <c:extLst>
              <c:ext xmlns:c16="http://schemas.microsoft.com/office/drawing/2014/chart" uri="{C3380CC4-5D6E-409C-BE32-E72D297353CC}">
                <c16:uniqueId val="{0000000C-7AAE-4E52-B60E-49FBA0F95E7E}"/>
              </c:ext>
            </c:extLst>
          </c:dPt>
          <c:cat>
            <c:strRef>
              <c:f>Overview!$C$559:$C$613</c:f>
              <c:strCache>
                <c:ptCount val="55"/>
                <c:pt idx="0">
                  <c:v>2016-01</c:v>
                </c:pt>
                <c:pt idx="1">
                  <c:v>2016-02</c:v>
                </c:pt>
                <c:pt idx="2">
                  <c:v>2016-03</c:v>
                </c:pt>
                <c:pt idx="3">
                  <c:v>2016-04</c:v>
                </c:pt>
                <c:pt idx="4">
                  <c:v>2016-05</c:v>
                </c:pt>
                <c:pt idx="5">
                  <c:v>2016-06</c:v>
                </c:pt>
                <c:pt idx="6">
                  <c:v>2016-07</c:v>
                </c:pt>
                <c:pt idx="7">
                  <c:v>2016-08</c:v>
                </c:pt>
                <c:pt idx="8">
                  <c:v>2016-09</c:v>
                </c:pt>
                <c:pt idx="9">
                  <c:v>2016-10</c:v>
                </c:pt>
                <c:pt idx="10">
                  <c:v>2016-11</c:v>
                </c:pt>
                <c:pt idx="11">
                  <c:v>2016-12</c:v>
                </c:pt>
                <c:pt idx="12">
                  <c:v>2017-01</c:v>
                </c:pt>
                <c:pt idx="13">
                  <c:v>2017-02</c:v>
                </c:pt>
                <c:pt idx="14">
                  <c:v>2017-03</c:v>
                </c:pt>
                <c:pt idx="15">
                  <c:v>2017-04</c:v>
                </c:pt>
                <c:pt idx="16">
                  <c:v>2017-05</c:v>
                </c:pt>
                <c:pt idx="17">
                  <c:v>2017-06</c:v>
                </c:pt>
                <c:pt idx="18">
                  <c:v>2017-07</c:v>
                </c:pt>
                <c:pt idx="19">
                  <c:v>2017-08</c:v>
                </c:pt>
                <c:pt idx="20">
                  <c:v>2017-09</c:v>
                </c:pt>
                <c:pt idx="21">
                  <c:v>2017-10</c:v>
                </c:pt>
                <c:pt idx="22">
                  <c:v>2017-11</c:v>
                </c:pt>
                <c:pt idx="23">
                  <c:v>2017-12</c:v>
                </c:pt>
                <c:pt idx="24">
                  <c:v>2018-01</c:v>
                </c:pt>
                <c:pt idx="25">
                  <c:v>2018-02</c:v>
                </c:pt>
                <c:pt idx="26">
                  <c:v>2018-03</c:v>
                </c:pt>
                <c:pt idx="27">
                  <c:v>2018-04</c:v>
                </c:pt>
                <c:pt idx="28">
                  <c:v>2018-05</c:v>
                </c:pt>
                <c:pt idx="29">
                  <c:v>2018-06</c:v>
                </c:pt>
                <c:pt idx="30">
                  <c:v>2018-07</c:v>
                </c:pt>
                <c:pt idx="31">
                  <c:v>2018-08</c:v>
                </c:pt>
                <c:pt idx="32">
                  <c:v>2018-09</c:v>
                </c:pt>
                <c:pt idx="33">
                  <c:v>2018-10</c:v>
                </c:pt>
                <c:pt idx="34">
                  <c:v>2018-11</c:v>
                </c:pt>
                <c:pt idx="35">
                  <c:v>2018-12</c:v>
                </c:pt>
                <c:pt idx="36">
                  <c:v>2019-01</c:v>
                </c:pt>
                <c:pt idx="37">
                  <c:v>2019-02</c:v>
                </c:pt>
                <c:pt idx="38">
                  <c:v>2019-03</c:v>
                </c:pt>
                <c:pt idx="39">
                  <c:v>2019-04</c:v>
                </c:pt>
                <c:pt idx="40">
                  <c:v>2019-05</c:v>
                </c:pt>
                <c:pt idx="41">
                  <c:v>2019-06</c:v>
                </c:pt>
                <c:pt idx="42">
                  <c:v>2019-07</c:v>
                </c:pt>
                <c:pt idx="43">
                  <c:v>2019-08</c:v>
                </c:pt>
                <c:pt idx="44">
                  <c:v>2019-09</c:v>
                </c:pt>
                <c:pt idx="45">
                  <c:v>2019-10</c:v>
                </c:pt>
                <c:pt idx="46">
                  <c:v>2019-11</c:v>
                </c:pt>
                <c:pt idx="47">
                  <c:v>2019-12</c:v>
                </c:pt>
                <c:pt idx="48">
                  <c:v>2020-01</c:v>
                </c:pt>
                <c:pt idx="49">
                  <c:v>2020-02</c:v>
                </c:pt>
                <c:pt idx="50">
                  <c:v>2020-03</c:v>
                </c:pt>
                <c:pt idx="51">
                  <c:v>2020-04</c:v>
                </c:pt>
                <c:pt idx="52">
                  <c:v>2020-05</c:v>
                </c:pt>
                <c:pt idx="53">
                  <c:v>2020-06</c:v>
                </c:pt>
                <c:pt idx="54">
                  <c:v>2020-07</c:v>
                </c:pt>
              </c:strCache>
            </c:strRef>
          </c:cat>
          <c:val>
            <c:numRef>
              <c:f>Overview!$D$559:$D$613</c:f>
              <c:numCache>
                <c:formatCode>_-* #,##0_-;\-* #,##0_-;_-* "-"??_-;_-@_-</c:formatCode>
                <c:ptCount val="55"/>
                <c:pt idx="0">
                  <c:v>1866886</c:v>
                </c:pt>
                <c:pt idx="1">
                  <c:v>2150792</c:v>
                </c:pt>
                <c:pt idx="2">
                  <c:v>2540630</c:v>
                </c:pt>
                <c:pt idx="3">
                  <c:v>1705135</c:v>
                </c:pt>
                <c:pt idx="4">
                  <c:v>1802602</c:v>
                </c:pt>
                <c:pt idx="5">
                  <c:v>3068458</c:v>
                </c:pt>
                <c:pt idx="6">
                  <c:v>1466938</c:v>
                </c:pt>
                <c:pt idx="7">
                  <c:v>1401283</c:v>
                </c:pt>
                <c:pt idx="8">
                  <c:v>2688128</c:v>
                </c:pt>
                <c:pt idx="9">
                  <c:v>2088830</c:v>
                </c:pt>
                <c:pt idx="10">
                  <c:v>2618789</c:v>
                </c:pt>
                <c:pt idx="11">
                  <c:v>2477127</c:v>
                </c:pt>
                <c:pt idx="12">
                  <c:v>2071361</c:v>
                </c:pt>
                <c:pt idx="13">
                  <c:v>2393016</c:v>
                </c:pt>
                <c:pt idx="14">
                  <c:v>3138867</c:v>
                </c:pt>
                <c:pt idx="15">
                  <c:v>1505430.9461999999</c:v>
                </c:pt>
                <c:pt idx="16">
                  <c:v>1964088</c:v>
                </c:pt>
                <c:pt idx="17">
                  <c:v>3009710</c:v>
                </c:pt>
                <c:pt idx="18">
                  <c:v>1703197</c:v>
                </c:pt>
                <c:pt idx="19">
                  <c:v>1467439</c:v>
                </c:pt>
                <c:pt idx="20">
                  <c:v>2448329</c:v>
                </c:pt>
                <c:pt idx="21">
                  <c:v>2068399</c:v>
                </c:pt>
                <c:pt idx="22">
                  <c:v>1914933</c:v>
                </c:pt>
                <c:pt idx="23">
                  <c:v>2097632</c:v>
                </c:pt>
                <c:pt idx="24" formatCode="_(* #,##0_);_(* \(#,##0\);_(* &quot;-&quot;??_);_(@_)">
                  <c:v>2143496</c:v>
                </c:pt>
                <c:pt idx="25" formatCode="_(* #,##0_);_(* \(#,##0\);_(* &quot;-&quot;??_);_(@_)">
                  <c:v>2123984</c:v>
                </c:pt>
                <c:pt idx="26" formatCode="_(* #,##0_);_(* \(#,##0\);_(* &quot;-&quot;??_);_(@_)">
                  <c:v>2810072</c:v>
                </c:pt>
                <c:pt idx="27" formatCode="_(* #,##0_);_(* \(#,##0\);_(* &quot;-&quot;??_);_(@_)">
                  <c:v>1754504</c:v>
                </c:pt>
                <c:pt idx="28" formatCode="_(* #,##0_);_(* \(#,##0\);_(* &quot;-&quot;??_);_(@_)">
                  <c:v>3721698</c:v>
                </c:pt>
                <c:pt idx="29" formatCode="_(* #,##0_);_(* \(#,##0\);_(* &quot;-&quot;??_);_(@_)">
                  <c:v>2547685</c:v>
                </c:pt>
                <c:pt idx="30" formatCode="_(* #,##0_);_(* \(#,##0\);_(* &quot;-&quot;??_);_(@_)">
                  <c:v>1073884</c:v>
                </c:pt>
                <c:pt idx="31" formatCode="_(* #,##0_);_(* \(#,##0\);_(* &quot;-&quot;??_);_(@_)">
                  <c:v>2098360</c:v>
                </c:pt>
                <c:pt idx="32" formatCode="_(* #,##0_);_(* \(#,##0\);_(* &quot;-&quot;??_);_(@_)">
                  <c:v>2558897</c:v>
                </c:pt>
                <c:pt idx="33" formatCode="_(* #,##0_);_(* \(#,##0\);_(* &quot;-&quot;??_);_(@_)">
                  <c:v>2410231</c:v>
                </c:pt>
                <c:pt idx="34" formatCode="#,##0">
                  <c:v>2261303</c:v>
                </c:pt>
                <c:pt idx="35" formatCode="#,##0">
                  <c:v>1637107</c:v>
                </c:pt>
                <c:pt idx="36" formatCode="#,##0">
                  <c:v>1487151</c:v>
                </c:pt>
                <c:pt idx="37" formatCode="_(* #,##0_);_(* \(#,##0\);_(* &quot;-&quot;??_);_(@_)">
                  <c:v>2253780</c:v>
                </c:pt>
                <c:pt idx="38" formatCode="_(* #,##0_);_(* \(#,##0\);_(* &quot;-&quot;??_);_(@_)">
                  <c:v>2550930</c:v>
                </c:pt>
                <c:pt idx="39" formatCode="General">
                  <c:v>1365531</c:v>
                </c:pt>
                <c:pt idx="40">
                  <c:v>2365892</c:v>
                </c:pt>
                <c:pt idx="41" formatCode="_(* #,##0_);_(* \(#,##0\);_(* &quot;-&quot;??_);_(@_)">
                  <c:v>2795880</c:v>
                </c:pt>
                <c:pt idx="42" formatCode="_(* #,##0_);_(* \(#,##0\);_(* &quot;-&quot;??_);_(@_)">
                  <c:v>2058385</c:v>
                </c:pt>
                <c:pt idx="43">
                  <c:v>2096000</c:v>
                </c:pt>
                <c:pt idx="44">
                  <c:v>2415720</c:v>
                </c:pt>
                <c:pt idx="45">
                  <c:v>1557602</c:v>
                </c:pt>
                <c:pt idx="46">
                  <c:v>1835174</c:v>
                </c:pt>
                <c:pt idx="47">
                  <c:v>1830183</c:v>
                </c:pt>
                <c:pt idx="48">
                  <c:v>2002072</c:v>
                </c:pt>
                <c:pt idx="49">
                  <c:v>2378816</c:v>
                </c:pt>
                <c:pt idx="50">
                  <c:v>3858054</c:v>
                </c:pt>
                <c:pt idx="51">
                  <c:v>1614187</c:v>
                </c:pt>
                <c:pt idx="52">
                  <c:v>1579474</c:v>
                </c:pt>
                <c:pt idx="53">
                  <c:v>2465398</c:v>
                </c:pt>
                <c:pt idx="54">
                  <c:v>1485439</c:v>
                </c:pt>
              </c:numCache>
            </c:numRef>
          </c:val>
          <c:extLst>
            <c:ext xmlns:c16="http://schemas.microsoft.com/office/drawing/2014/chart" uri="{C3380CC4-5D6E-409C-BE32-E72D297353CC}">
              <c16:uniqueId val="{0000000D-7AAE-4E52-B60E-49FBA0F95E7E}"/>
            </c:ext>
          </c:extLst>
        </c:ser>
        <c:ser>
          <c:idx val="1"/>
          <c:order val="1"/>
          <c:tx>
            <c:v>OFF BOOK</c:v>
          </c:tx>
          <c:spPr>
            <a:solidFill>
              <a:srgbClr val="86B918"/>
            </a:solidFill>
          </c:spPr>
          <c:invertIfNegative val="0"/>
          <c:cat>
            <c:strRef>
              <c:f>Overview!$C$559:$C$613</c:f>
              <c:strCache>
                <c:ptCount val="55"/>
                <c:pt idx="0">
                  <c:v>2016-01</c:v>
                </c:pt>
                <c:pt idx="1">
                  <c:v>2016-02</c:v>
                </c:pt>
                <c:pt idx="2">
                  <c:v>2016-03</c:v>
                </c:pt>
                <c:pt idx="3">
                  <c:v>2016-04</c:v>
                </c:pt>
                <c:pt idx="4">
                  <c:v>2016-05</c:v>
                </c:pt>
                <c:pt idx="5">
                  <c:v>2016-06</c:v>
                </c:pt>
                <c:pt idx="6">
                  <c:v>2016-07</c:v>
                </c:pt>
                <c:pt idx="7">
                  <c:v>2016-08</c:v>
                </c:pt>
                <c:pt idx="8">
                  <c:v>2016-09</c:v>
                </c:pt>
                <c:pt idx="9">
                  <c:v>2016-10</c:v>
                </c:pt>
                <c:pt idx="10">
                  <c:v>2016-11</c:v>
                </c:pt>
                <c:pt idx="11">
                  <c:v>2016-12</c:v>
                </c:pt>
                <c:pt idx="12">
                  <c:v>2017-01</c:v>
                </c:pt>
                <c:pt idx="13">
                  <c:v>2017-02</c:v>
                </c:pt>
                <c:pt idx="14">
                  <c:v>2017-03</c:v>
                </c:pt>
                <c:pt idx="15">
                  <c:v>2017-04</c:v>
                </c:pt>
                <c:pt idx="16">
                  <c:v>2017-05</c:v>
                </c:pt>
                <c:pt idx="17">
                  <c:v>2017-06</c:v>
                </c:pt>
                <c:pt idx="18">
                  <c:v>2017-07</c:v>
                </c:pt>
                <c:pt idx="19">
                  <c:v>2017-08</c:v>
                </c:pt>
                <c:pt idx="20">
                  <c:v>2017-09</c:v>
                </c:pt>
                <c:pt idx="21">
                  <c:v>2017-10</c:v>
                </c:pt>
                <c:pt idx="22">
                  <c:v>2017-11</c:v>
                </c:pt>
                <c:pt idx="23">
                  <c:v>2017-12</c:v>
                </c:pt>
                <c:pt idx="24">
                  <c:v>2018-01</c:v>
                </c:pt>
                <c:pt idx="25">
                  <c:v>2018-02</c:v>
                </c:pt>
                <c:pt idx="26">
                  <c:v>2018-03</c:v>
                </c:pt>
                <c:pt idx="27">
                  <c:v>2018-04</c:v>
                </c:pt>
                <c:pt idx="28">
                  <c:v>2018-05</c:v>
                </c:pt>
                <c:pt idx="29">
                  <c:v>2018-06</c:v>
                </c:pt>
                <c:pt idx="30">
                  <c:v>2018-07</c:v>
                </c:pt>
                <c:pt idx="31">
                  <c:v>2018-08</c:v>
                </c:pt>
                <c:pt idx="32">
                  <c:v>2018-09</c:v>
                </c:pt>
                <c:pt idx="33">
                  <c:v>2018-10</c:v>
                </c:pt>
                <c:pt idx="34">
                  <c:v>2018-11</c:v>
                </c:pt>
                <c:pt idx="35">
                  <c:v>2018-12</c:v>
                </c:pt>
                <c:pt idx="36">
                  <c:v>2019-01</c:v>
                </c:pt>
                <c:pt idx="37">
                  <c:v>2019-02</c:v>
                </c:pt>
                <c:pt idx="38">
                  <c:v>2019-03</c:v>
                </c:pt>
                <c:pt idx="39">
                  <c:v>2019-04</c:v>
                </c:pt>
                <c:pt idx="40">
                  <c:v>2019-05</c:v>
                </c:pt>
                <c:pt idx="41">
                  <c:v>2019-06</c:v>
                </c:pt>
                <c:pt idx="42">
                  <c:v>2019-07</c:v>
                </c:pt>
                <c:pt idx="43">
                  <c:v>2019-08</c:v>
                </c:pt>
                <c:pt idx="44">
                  <c:v>2019-09</c:v>
                </c:pt>
                <c:pt idx="45">
                  <c:v>2019-10</c:v>
                </c:pt>
                <c:pt idx="46">
                  <c:v>2019-11</c:v>
                </c:pt>
                <c:pt idx="47">
                  <c:v>2019-12</c:v>
                </c:pt>
                <c:pt idx="48">
                  <c:v>2020-01</c:v>
                </c:pt>
                <c:pt idx="49">
                  <c:v>2020-02</c:v>
                </c:pt>
                <c:pt idx="50">
                  <c:v>2020-03</c:v>
                </c:pt>
                <c:pt idx="51">
                  <c:v>2020-04</c:v>
                </c:pt>
                <c:pt idx="52">
                  <c:v>2020-05</c:v>
                </c:pt>
                <c:pt idx="53">
                  <c:v>2020-06</c:v>
                </c:pt>
                <c:pt idx="54">
                  <c:v>2020-07</c:v>
                </c:pt>
              </c:strCache>
            </c:strRef>
          </c:cat>
          <c:val>
            <c:numRef>
              <c:f>Overview!$E$559:$E$613</c:f>
              <c:numCache>
                <c:formatCode>_-* #,##0_-;\-* #,##0_-;_-* "-"??_-;_-@_-</c:formatCode>
                <c:ptCount val="55"/>
                <c:pt idx="0">
                  <c:v>132635</c:v>
                </c:pt>
                <c:pt idx="1">
                  <c:v>216645</c:v>
                </c:pt>
                <c:pt idx="2">
                  <c:v>323649</c:v>
                </c:pt>
                <c:pt idx="3">
                  <c:v>130091</c:v>
                </c:pt>
                <c:pt idx="4">
                  <c:v>147751</c:v>
                </c:pt>
                <c:pt idx="5">
                  <c:v>331014</c:v>
                </c:pt>
                <c:pt idx="6">
                  <c:v>100213</c:v>
                </c:pt>
                <c:pt idx="7">
                  <c:v>76329</c:v>
                </c:pt>
                <c:pt idx="8">
                  <c:v>369248</c:v>
                </c:pt>
                <c:pt idx="9">
                  <c:v>166078</c:v>
                </c:pt>
                <c:pt idx="10">
                  <c:v>201775</c:v>
                </c:pt>
                <c:pt idx="11">
                  <c:v>268906</c:v>
                </c:pt>
                <c:pt idx="12">
                  <c:v>204069</c:v>
                </c:pt>
                <c:pt idx="13">
                  <c:v>212621</c:v>
                </c:pt>
                <c:pt idx="14">
                  <c:v>369632</c:v>
                </c:pt>
                <c:pt idx="15">
                  <c:v>122766.05380000011</c:v>
                </c:pt>
                <c:pt idx="16">
                  <c:v>214784</c:v>
                </c:pt>
                <c:pt idx="17">
                  <c:v>594111</c:v>
                </c:pt>
                <c:pt idx="18">
                  <c:v>141050</c:v>
                </c:pt>
                <c:pt idx="19">
                  <c:v>159629</c:v>
                </c:pt>
                <c:pt idx="20">
                  <c:v>405290</c:v>
                </c:pt>
                <c:pt idx="21">
                  <c:v>184825</c:v>
                </c:pt>
                <c:pt idx="22">
                  <c:v>189483</c:v>
                </c:pt>
                <c:pt idx="23">
                  <c:v>370146</c:v>
                </c:pt>
                <c:pt idx="24" formatCode="_(* #,##0_);_(* \(#,##0\);_(* &quot;-&quot;??_);_(@_)">
                  <c:v>259567</c:v>
                </c:pt>
                <c:pt idx="25" formatCode="_(* #,##0_);_(* \(#,##0\);_(* &quot;-&quot;??_);_(@_)">
                  <c:v>192819</c:v>
                </c:pt>
                <c:pt idx="26" formatCode="_(* #,##0_);_(* \(#,##0\);_(* &quot;-&quot;??_);_(@_)">
                  <c:v>594279</c:v>
                </c:pt>
                <c:pt idx="27" formatCode="_(* #,##0_);_(* \(#,##0\);_(* &quot;-&quot;??_);_(@_)">
                  <c:v>140532</c:v>
                </c:pt>
                <c:pt idx="28" formatCode="_(* #,##0_);_(* \(#,##0\);_(* &quot;-&quot;??_);_(@_)">
                  <c:v>185957</c:v>
                </c:pt>
                <c:pt idx="29" formatCode="_(* #,##0_);_(* \(#,##0\);_(* &quot;-&quot;??_);_(@_)">
                  <c:v>225061</c:v>
                </c:pt>
                <c:pt idx="30" formatCode="_(* #,##0_);_(* \(#,##0\);_(* &quot;-&quot;??_);_(@_)">
                  <c:v>17801</c:v>
                </c:pt>
                <c:pt idx="31" formatCode="_(* #,##0_);_(* \(#,##0\);_(* &quot;-&quot;??_);_(@_)">
                  <c:v>131375</c:v>
                </c:pt>
                <c:pt idx="32" formatCode="_(* #,##0_);_(* \(#,##0\);_(* &quot;-&quot;??_);_(@_)">
                  <c:v>136420</c:v>
                </c:pt>
                <c:pt idx="33" formatCode="_(* #,##0_);_(* \(#,##0\);_(* &quot;-&quot;??_);_(@_)">
                  <c:v>198431</c:v>
                </c:pt>
                <c:pt idx="34" formatCode="_(* #,##0_);_(* \(#,##0\);_(* &quot;-&quot;??_);_(@_)">
                  <c:v>331075</c:v>
                </c:pt>
                <c:pt idx="35" formatCode="_(* #,##0_);_(* \(#,##0\);_(* &quot;-&quot;??_);_(@_)">
                  <c:v>221966</c:v>
                </c:pt>
                <c:pt idx="36" formatCode="_(* #,##0_);_(* \(#,##0\);_(* &quot;-&quot;??_);_(@_)">
                  <c:v>179059</c:v>
                </c:pt>
                <c:pt idx="37" formatCode="_(* #,##0_);_(* \(#,##0\);_(* &quot;-&quot;??_);_(@_)">
                  <c:v>266422</c:v>
                </c:pt>
                <c:pt idx="38" formatCode="_(* #,##0_);_(* \(#,##0\);_(* &quot;-&quot;??_);_(@_)">
                  <c:v>371012</c:v>
                </c:pt>
                <c:pt idx="39" formatCode="General">
                  <c:v>128184</c:v>
                </c:pt>
                <c:pt idx="40">
                  <c:v>371099</c:v>
                </c:pt>
                <c:pt idx="41" formatCode="_(* #,##0_);_(* \(#,##0\);_(* &quot;-&quot;??_);_(@_)">
                  <c:v>470126</c:v>
                </c:pt>
                <c:pt idx="42" formatCode="_(* #,##0_);_(* \(#,##0\);_(* &quot;-&quot;??_);_(@_)">
                  <c:v>253034</c:v>
                </c:pt>
                <c:pt idx="43">
                  <c:v>313160</c:v>
                </c:pt>
                <c:pt idx="44">
                  <c:v>523096</c:v>
                </c:pt>
                <c:pt idx="45">
                  <c:v>178321</c:v>
                </c:pt>
                <c:pt idx="46">
                  <c:v>366584</c:v>
                </c:pt>
                <c:pt idx="47">
                  <c:v>333036</c:v>
                </c:pt>
                <c:pt idx="48">
                  <c:v>197853</c:v>
                </c:pt>
                <c:pt idx="49">
                  <c:v>566252</c:v>
                </c:pt>
                <c:pt idx="50">
                  <c:v>534773</c:v>
                </c:pt>
                <c:pt idx="51">
                  <c:v>167390</c:v>
                </c:pt>
                <c:pt idx="52">
                  <c:v>161604</c:v>
                </c:pt>
                <c:pt idx="53">
                  <c:v>363761</c:v>
                </c:pt>
                <c:pt idx="54">
                  <c:v>109711</c:v>
                </c:pt>
              </c:numCache>
            </c:numRef>
          </c:val>
          <c:extLst>
            <c:ext xmlns:c16="http://schemas.microsoft.com/office/drawing/2014/chart" uri="{C3380CC4-5D6E-409C-BE32-E72D297353CC}">
              <c16:uniqueId val="{0000000E-7AAE-4E52-B60E-49FBA0F95E7E}"/>
            </c:ext>
          </c:extLst>
        </c:ser>
        <c:dLbls>
          <c:showLegendKey val="0"/>
          <c:showVal val="0"/>
          <c:showCatName val="0"/>
          <c:showSerName val="0"/>
          <c:showPercent val="0"/>
          <c:showBubbleSize val="0"/>
        </c:dLbls>
        <c:gapWidth val="75"/>
        <c:overlap val="100"/>
        <c:axId val="209083392"/>
        <c:axId val="209093376"/>
      </c:barChart>
      <c:lineChart>
        <c:grouping val="standard"/>
        <c:varyColors val="0"/>
        <c:ser>
          <c:idx val="2"/>
          <c:order val="2"/>
          <c:tx>
            <c:strRef>
              <c:f>Overview!$F$4</c:f>
              <c:strCache>
                <c:ptCount val="1"/>
                <c:pt idx="0">
                  <c:v>OPEN INT ADJUSTED</c:v>
                </c:pt>
              </c:strCache>
            </c:strRef>
          </c:tx>
          <c:spPr>
            <a:ln w="12700">
              <a:solidFill>
                <a:srgbClr val="6E6E6E"/>
              </a:solidFill>
            </a:ln>
          </c:spPr>
          <c:marker>
            <c:symbol val="none"/>
          </c:marker>
          <c:val>
            <c:numRef>
              <c:f>Overview!$F$559:$F$613</c:f>
              <c:numCache>
                <c:formatCode>_-* #,##0_-;\-* #,##0_-;_-* "-"??_-;_-@_-</c:formatCode>
                <c:ptCount val="55"/>
                <c:pt idx="0">
                  <c:v>237765</c:v>
                </c:pt>
                <c:pt idx="1">
                  <c:v>247470</c:v>
                </c:pt>
                <c:pt idx="2">
                  <c:v>269353</c:v>
                </c:pt>
                <c:pt idx="3">
                  <c:v>246705</c:v>
                </c:pt>
                <c:pt idx="4">
                  <c:v>272823</c:v>
                </c:pt>
                <c:pt idx="5">
                  <c:v>282998</c:v>
                </c:pt>
                <c:pt idx="6">
                  <c:v>264260</c:v>
                </c:pt>
                <c:pt idx="7">
                  <c:v>277981</c:v>
                </c:pt>
                <c:pt idx="8">
                  <c:v>262010</c:v>
                </c:pt>
                <c:pt idx="9">
                  <c:v>301541</c:v>
                </c:pt>
                <c:pt idx="10">
                  <c:v>336755</c:v>
                </c:pt>
                <c:pt idx="11">
                  <c:v>306936</c:v>
                </c:pt>
                <c:pt idx="12">
                  <c:v>367300</c:v>
                </c:pt>
                <c:pt idx="13">
                  <c:v>435029</c:v>
                </c:pt>
                <c:pt idx="14">
                  <c:v>403559</c:v>
                </c:pt>
                <c:pt idx="15">
                  <c:v>407300</c:v>
                </c:pt>
                <c:pt idx="16">
                  <c:v>435849</c:v>
                </c:pt>
                <c:pt idx="17">
                  <c:v>326888</c:v>
                </c:pt>
                <c:pt idx="18">
                  <c:v>316903</c:v>
                </c:pt>
                <c:pt idx="19">
                  <c:v>373684</c:v>
                </c:pt>
                <c:pt idx="20">
                  <c:v>317391</c:v>
                </c:pt>
                <c:pt idx="21">
                  <c:v>347770</c:v>
                </c:pt>
                <c:pt idx="22">
                  <c:v>377582</c:v>
                </c:pt>
                <c:pt idx="23">
                  <c:v>345526</c:v>
                </c:pt>
                <c:pt idx="24" formatCode="_(* #,##0_);_(* \(#,##0\);_(* &quot;-&quot;??_);_(@_)">
                  <c:v>372995</c:v>
                </c:pt>
                <c:pt idx="25" formatCode="_(* #,##0_);_(* \(#,##0\);_(* &quot;-&quot;??_);_(@_)">
                  <c:v>400996</c:v>
                </c:pt>
                <c:pt idx="26" formatCode="_(* #,##0_);_(* \(#,##0\);_(* &quot;-&quot;??_);_(@_)">
                  <c:v>410407</c:v>
                </c:pt>
                <c:pt idx="27" formatCode="_(* #,##0_);_(* \(#,##0\);_(* &quot;-&quot;??_);_(@_)">
                  <c:v>417279</c:v>
                </c:pt>
                <c:pt idx="28" formatCode="#,##0">
                  <c:v>385955</c:v>
                </c:pt>
                <c:pt idx="29" formatCode="#,##0">
                  <c:v>338311</c:v>
                </c:pt>
                <c:pt idx="30" formatCode="#,##0">
                  <c:v>352108</c:v>
                </c:pt>
                <c:pt idx="31" formatCode="#,##0">
                  <c:v>462982</c:v>
                </c:pt>
                <c:pt idx="32" formatCode="_(* #,##0_);_(* \(#,##0\);_(* &quot;-&quot;??_);_(@_)">
                  <c:v>379811</c:v>
                </c:pt>
                <c:pt idx="33" formatCode="_(* #,##0_);_(* \(#,##0\);_(* &quot;-&quot;??_);_(@_)">
                  <c:v>412441</c:v>
                </c:pt>
                <c:pt idx="34" formatCode="#,##0">
                  <c:v>515986</c:v>
                </c:pt>
                <c:pt idx="35" formatCode="#,##0">
                  <c:v>390763</c:v>
                </c:pt>
                <c:pt idx="36" formatCode="#,##0">
                  <c:v>426074</c:v>
                </c:pt>
                <c:pt idx="37" formatCode="_(* #,##0_);_(* \(#,##0\);_(* &quot;-&quot;??_);_(@_)">
                  <c:v>510879</c:v>
                </c:pt>
                <c:pt idx="38" formatCode="_(* #,##0_);_(* \(#,##0\);_(* &quot;-&quot;??_);_(@_)">
                  <c:v>476046</c:v>
                </c:pt>
                <c:pt idx="39" formatCode="General">
                  <c:v>473853</c:v>
                </c:pt>
                <c:pt idx="40">
                  <c:v>586046</c:v>
                </c:pt>
                <c:pt idx="41" formatCode="_(* #,##0_);_(* \(#,##0\);_(* &quot;-&quot;??_);_(@_)">
                  <c:v>440804</c:v>
                </c:pt>
                <c:pt idx="42" formatCode="_(* #,##0_);_(* \(#,##0\);_(* &quot;-&quot;??_);_(@_)">
                  <c:v>439461</c:v>
                </c:pt>
                <c:pt idx="43">
                  <c:v>469855</c:v>
                </c:pt>
                <c:pt idx="44">
                  <c:v>419493</c:v>
                </c:pt>
                <c:pt idx="45">
                  <c:v>450842</c:v>
                </c:pt>
                <c:pt idx="46">
                  <c:v>479401</c:v>
                </c:pt>
                <c:pt idx="47">
                  <c:v>412321</c:v>
                </c:pt>
                <c:pt idx="48">
                  <c:v>449306</c:v>
                </c:pt>
                <c:pt idx="49">
                  <c:v>634514</c:v>
                </c:pt>
                <c:pt idx="50">
                  <c:v>315577</c:v>
                </c:pt>
                <c:pt idx="51">
                  <c:v>325140</c:v>
                </c:pt>
                <c:pt idx="52">
                  <c:v>365537</c:v>
                </c:pt>
                <c:pt idx="53">
                  <c:v>354290</c:v>
                </c:pt>
                <c:pt idx="54">
                  <c:v>386600</c:v>
                </c:pt>
              </c:numCache>
            </c:numRef>
          </c:val>
          <c:smooth val="0"/>
          <c:extLst>
            <c:ext xmlns:c16="http://schemas.microsoft.com/office/drawing/2014/chart" uri="{C3380CC4-5D6E-409C-BE32-E72D297353CC}">
              <c16:uniqueId val="{0000000F-7AAE-4E52-B60E-49FBA0F95E7E}"/>
            </c:ext>
          </c:extLst>
        </c:ser>
        <c:dLbls>
          <c:showLegendKey val="0"/>
          <c:showVal val="0"/>
          <c:showCatName val="0"/>
          <c:showSerName val="0"/>
          <c:showPercent val="0"/>
          <c:showBubbleSize val="0"/>
        </c:dLbls>
        <c:marker val="1"/>
        <c:smooth val="0"/>
        <c:axId val="1032747040"/>
        <c:axId val="1032738512"/>
      </c:lineChart>
      <c:catAx>
        <c:axId val="209083392"/>
        <c:scaling>
          <c:orientation val="minMax"/>
        </c:scaling>
        <c:delete val="0"/>
        <c:axPos val="b"/>
        <c:numFmt formatCode="General" sourceLinked="1"/>
        <c:majorTickMark val="none"/>
        <c:minorTickMark val="none"/>
        <c:tickLblPos val="nextTo"/>
        <c:crossAx val="209093376"/>
        <c:crosses val="autoZero"/>
        <c:auto val="1"/>
        <c:lblAlgn val="ctr"/>
        <c:lblOffset val="100"/>
        <c:noMultiLvlLbl val="0"/>
      </c:catAx>
      <c:valAx>
        <c:axId val="209093376"/>
        <c:scaling>
          <c:orientation val="minMax"/>
        </c:scaling>
        <c:delete val="0"/>
        <c:axPos val="l"/>
        <c:majorGridlines/>
        <c:title>
          <c:tx>
            <c:rich>
              <a:bodyPr/>
              <a:lstStyle/>
              <a:p>
                <a:pPr>
                  <a:defRPr/>
                </a:pPr>
                <a:r>
                  <a:rPr lang="en-US" dirty="0"/>
                  <a:t>Traded Contracts</a:t>
                </a:r>
              </a:p>
            </c:rich>
          </c:tx>
          <c:layout>
            <c:manualLayout>
              <c:xMode val="edge"/>
              <c:yMode val="edge"/>
              <c:x val="2.3370713784759599E-2"/>
              <c:y val="0.30547735042735041"/>
            </c:manualLayout>
          </c:layout>
          <c:overlay val="0"/>
        </c:title>
        <c:numFmt formatCode="#,##0.0" sourceLinked="0"/>
        <c:majorTickMark val="none"/>
        <c:minorTickMark val="none"/>
        <c:tickLblPos val="nextTo"/>
        <c:spPr>
          <a:ln w="9525">
            <a:noFill/>
          </a:ln>
        </c:spPr>
        <c:crossAx val="209083392"/>
        <c:crosses val="autoZero"/>
        <c:crossBetween val="between"/>
        <c:dispUnits>
          <c:builtInUnit val="millions"/>
          <c:dispUnitsLbl>
            <c:layout>
              <c:manualLayout>
                <c:xMode val="edge"/>
                <c:yMode val="edge"/>
                <c:x val="8.8311345726652737E-3"/>
                <c:y val="7.8941025641025647E-2"/>
              </c:manualLayout>
            </c:layout>
          </c:dispUnitsLbl>
        </c:dispUnits>
      </c:valAx>
      <c:valAx>
        <c:axId val="1032738512"/>
        <c:scaling>
          <c:orientation val="minMax"/>
        </c:scaling>
        <c:delete val="0"/>
        <c:axPos val="r"/>
        <c:title>
          <c:tx>
            <c:rich>
              <a:bodyPr/>
              <a:lstStyle/>
              <a:p>
                <a:pPr>
                  <a:defRPr/>
                </a:pPr>
                <a:r>
                  <a:rPr lang="en-US"/>
                  <a:t>Open Interest Adjusted</a:t>
                </a:r>
              </a:p>
            </c:rich>
          </c:tx>
          <c:layout>
            <c:manualLayout>
              <c:xMode val="edge"/>
              <c:yMode val="edge"/>
              <c:x val="0.95244451688808618"/>
              <c:y val="0.29460897435897437"/>
            </c:manualLayout>
          </c:layout>
          <c:overlay val="0"/>
        </c:title>
        <c:numFmt formatCode="#,##0.0" sourceLinked="0"/>
        <c:majorTickMark val="out"/>
        <c:minorTickMark val="none"/>
        <c:tickLblPos val="nextTo"/>
        <c:crossAx val="1032747040"/>
        <c:crosses val="max"/>
        <c:crossBetween val="between"/>
        <c:dispUnits>
          <c:builtInUnit val="millions"/>
          <c:dispUnitsLbl>
            <c:layout>
              <c:manualLayout>
                <c:xMode val="edge"/>
                <c:yMode val="edge"/>
                <c:x val="0.96036548077100714"/>
                <c:y val="5.7231623931623933E-2"/>
              </c:manualLayout>
            </c:layout>
          </c:dispUnitsLbl>
        </c:dispUnits>
      </c:valAx>
      <c:catAx>
        <c:axId val="1032747040"/>
        <c:scaling>
          <c:orientation val="minMax"/>
        </c:scaling>
        <c:delete val="1"/>
        <c:axPos val="b"/>
        <c:majorTickMark val="out"/>
        <c:minorTickMark val="none"/>
        <c:tickLblPos val="nextTo"/>
        <c:crossAx val="1032738512"/>
        <c:crosses val="autoZero"/>
        <c:auto val="1"/>
        <c:lblAlgn val="ctr"/>
        <c:lblOffset val="100"/>
        <c:noMultiLvlLbl val="0"/>
      </c:catAx>
    </c:plotArea>
    <c:legend>
      <c:legendPos val="b"/>
      <c:layout>
        <c:manualLayout>
          <c:xMode val="edge"/>
          <c:yMode val="edge"/>
          <c:x val="4.9999988307159682E-2"/>
          <c:y val="0.90258162393162378"/>
          <c:w val="0.89999978952887438"/>
          <c:h val="8.6563675213675209E-2"/>
        </c:manualLayout>
      </c:layout>
      <c:overlay val="0"/>
    </c:legend>
    <c:plotVisOnly val="1"/>
    <c:dispBlanksAs val="gap"/>
    <c:showDLblsOverMax val="0"/>
  </c:chart>
  <c:spPr>
    <a:ln>
      <a:solidFill>
        <a:sysClr val="windowText" lastClr="000000"/>
      </a:solidFill>
    </a:ln>
  </c:spPr>
  <c:txPr>
    <a:bodyPr/>
    <a:lstStyle/>
    <a:p>
      <a:pPr>
        <a:defRPr sz="9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Euro Short Term BTP Futures - Volume &amp; OI</a:t>
            </a:r>
          </a:p>
        </c:rich>
      </c:tx>
      <c:layout>
        <c:manualLayout>
          <c:xMode val="edge"/>
          <c:yMode val="edge"/>
          <c:x val="0.15705061645245177"/>
          <c:y val="3.640170940170941E-3"/>
        </c:manualLayout>
      </c:layout>
      <c:overlay val="1"/>
    </c:title>
    <c:autoTitleDeleted val="0"/>
    <c:plotArea>
      <c:layout>
        <c:manualLayout>
          <c:layoutTarget val="inner"/>
          <c:xMode val="edge"/>
          <c:yMode val="edge"/>
          <c:x val="0.15226866662924921"/>
          <c:y val="9.9520940170940181E-2"/>
          <c:w val="0.71598566911750949"/>
          <c:h val="0.61251623931623933"/>
        </c:manualLayout>
      </c:layout>
      <c:barChart>
        <c:barDir val="col"/>
        <c:grouping val="stacked"/>
        <c:varyColors val="0"/>
        <c:ser>
          <c:idx val="0"/>
          <c:order val="0"/>
          <c:tx>
            <c:v>ORDERBOOK</c:v>
          </c:tx>
          <c:spPr>
            <a:solidFill>
              <a:srgbClr val="003772"/>
            </a:solidFill>
          </c:spPr>
          <c:invertIfNegative val="0"/>
          <c:dPt>
            <c:idx val="0"/>
            <c:invertIfNegative val="0"/>
            <c:bubble3D val="0"/>
            <c:extLst>
              <c:ext xmlns:c16="http://schemas.microsoft.com/office/drawing/2014/chart" uri="{C3380CC4-5D6E-409C-BE32-E72D297353CC}">
                <c16:uniqueId val="{00000000-FF1B-4E45-A970-CBC8141E524D}"/>
              </c:ext>
            </c:extLst>
          </c:dPt>
          <c:dPt>
            <c:idx val="1"/>
            <c:invertIfNegative val="0"/>
            <c:bubble3D val="0"/>
            <c:extLst>
              <c:ext xmlns:c16="http://schemas.microsoft.com/office/drawing/2014/chart" uri="{C3380CC4-5D6E-409C-BE32-E72D297353CC}">
                <c16:uniqueId val="{00000001-FF1B-4E45-A970-CBC8141E524D}"/>
              </c:ext>
            </c:extLst>
          </c:dPt>
          <c:dPt>
            <c:idx val="2"/>
            <c:invertIfNegative val="0"/>
            <c:bubble3D val="0"/>
            <c:extLst>
              <c:ext xmlns:c16="http://schemas.microsoft.com/office/drawing/2014/chart" uri="{C3380CC4-5D6E-409C-BE32-E72D297353CC}">
                <c16:uniqueId val="{00000002-FF1B-4E45-A970-CBC8141E524D}"/>
              </c:ext>
            </c:extLst>
          </c:dPt>
          <c:dPt>
            <c:idx val="12"/>
            <c:invertIfNegative val="0"/>
            <c:bubble3D val="0"/>
            <c:extLst>
              <c:ext xmlns:c16="http://schemas.microsoft.com/office/drawing/2014/chart" uri="{C3380CC4-5D6E-409C-BE32-E72D297353CC}">
                <c16:uniqueId val="{00000003-FF1B-4E45-A970-CBC8141E524D}"/>
              </c:ext>
            </c:extLst>
          </c:dPt>
          <c:dPt>
            <c:idx val="13"/>
            <c:invertIfNegative val="0"/>
            <c:bubble3D val="0"/>
            <c:extLst>
              <c:ext xmlns:c16="http://schemas.microsoft.com/office/drawing/2014/chart" uri="{C3380CC4-5D6E-409C-BE32-E72D297353CC}">
                <c16:uniqueId val="{00000004-FF1B-4E45-A970-CBC8141E524D}"/>
              </c:ext>
            </c:extLst>
          </c:dPt>
          <c:dPt>
            <c:idx val="14"/>
            <c:invertIfNegative val="0"/>
            <c:bubble3D val="0"/>
            <c:extLst>
              <c:ext xmlns:c16="http://schemas.microsoft.com/office/drawing/2014/chart" uri="{C3380CC4-5D6E-409C-BE32-E72D297353CC}">
                <c16:uniqueId val="{00000005-FF1B-4E45-A970-CBC8141E524D}"/>
              </c:ext>
            </c:extLst>
          </c:dPt>
          <c:dPt>
            <c:idx val="24"/>
            <c:invertIfNegative val="0"/>
            <c:bubble3D val="0"/>
            <c:extLst>
              <c:ext xmlns:c16="http://schemas.microsoft.com/office/drawing/2014/chart" uri="{C3380CC4-5D6E-409C-BE32-E72D297353CC}">
                <c16:uniqueId val="{00000006-FF1B-4E45-A970-CBC8141E524D}"/>
              </c:ext>
            </c:extLst>
          </c:dPt>
          <c:dPt>
            <c:idx val="25"/>
            <c:invertIfNegative val="0"/>
            <c:bubble3D val="0"/>
            <c:extLst>
              <c:ext xmlns:c16="http://schemas.microsoft.com/office/drawing/2014/chart" uri="{C3380CC4-5D6E-409C-BE32-E72D297353CC}">
                <c16:uniqueId val="{00000007-FF1B-4E45-A970-CBC8141E524D}"/>
              </c:ext>
            </c:extLst>
          </c:dPt>
          <c:dPt>
            <c:idx val="26"/>
            <c:invertIfNegative val="0"/>
            <c:bubble3D val="0"/>
            <c:extLst>
              <c:ext xmlns:c16="http://schemas.microsoft.com/office/drawing/2014/chart" uri="{C3380CC4-5D6E-409C-BE32-E72D297353CC}">
                <c16:uniqueId val="{00000008-FF1B-4E45-A970-CBC8141E524D}"/>
              </c:ext>
            </c:extLst>
          </c:dPt>
          <c:dPt>
            <c:idx val="36"/>
            <c:invertIfNegative val="0"/>
            <c:bubble3D val="0"/>
            <c:extLst>
              <c:ext xmlns:c16="http://schemas.microsoft.com/office/drawing/2014/chart" uri="{C3380CC4-5D6E-409C-BE32-E72D297353CC}">
                <c16:uniqueId val="{00000009-FF1B-4E45-A970-CBC8141E524D}"/>
              </c:ext>
            </c:extLst>
          </c:dPt>
          <c:dPt>
            <c:idx val="37"/>
            <c:invertIfNegative val="0"/>
            <c:bubble3D val="0"/>
            <c:extLst>
              <c:ext xmlns:c16="http://schemas.microsoft.com/office/drawing/2014/chart" uri="{C3380CC4-5D6E-409C-BE32-E72D297353CC}">
                <c16:uniqueId val="{0000000A-FF1B-4E45-A970-CBC8141E524D}"/>
              </c:ext>
            </c:extLst>
          </c:dPt>
          <c:dPt>
            <c:idx val="38"/>
            <c:invertIfNegative val="0"/>
            <c:bubble3D val="0"/>
            <c:extLst>
              <c:ext xmlns:c16="http://schemas.microsoft.com/office/drawing/2014/chart" uri="{C3380CC4-5D6E-409C-BE32-E72D297353CC}">
                <c16:uniqueId val="{0000000B-FF1B-4E45-A970-CBC8141E524D}"/>
              </c:ext>
            </c:extLst>
          </c:dPt>
          <c:cat>
            <c:strRef>
              <c:f>Overview!$C$661:$C$715</c:f>
              <c:strCache>
                <c:ptCount val="55"/>
                <c:pt idx="0">
                  <c:v>2016-01</c:v>
                </c:pt>
                <c:pt idx="1">
                  <c:v>2016-02</c:v>
                </c:pt>
                <c:pt idx="2">
                  <c:v>2016-03</c:v>
                </c:pt>
                <c:pt idx="3">
                  <c:v>2016-04</c:v>
                </c:pt>
                <c:pt idx="4">
                  <c:v>2016-05</c:v>
                </c:pt>
                <c:pt idx="5">
                  <c:v>2016-06</c:v>
                </c:pt>
                <c:pt idx="6">
                  <c:v>2016-07</c:v>
                </c:pt>
                <c:pt idx="7">
                  <c:v>2016-08</c:v>
                </c:pt>
                <c:pt idx="8">
                  <c:v>2016-09</c:v>
                </c:pt>
                <c:pt idx="9">
                  <c:v>2016-10</c:v>
                </c:pt>
                <c:pt idx="10">
                  <c:v>2016-11</c:v>
                </c:pt>
                <c:pt idx="11">
                  <c:v>2016-12</c:v>
                </c:pt>
                <c:pt idx="12">
                  <c:v>2017-01</c:v>
                </c:pt>
                <c:pt idx="13">
                  <c:v>2017-02</c:v>
                </c:pt>
                <c:pt idx="14">
                  <c:v>2017-03</c:v>
                </c:pt>
                <c:pt idx="15">
                  <c:v>2017-04</c:v>
                </c:pt>
                <c:pt idx="16">
                  <c:v>2017-05</c:v>
                </c:pt>
                <c:pt idx="17">
                  <c:v>2017-06</c:v>
                </c:pt>
                <c:pt idx="18">
                  <c:v>2017-07</c:v>
                </c:pt>
                <c:pt idx="19">
                  <c:v>2017-08</c:v>
                </c:pt>
                <c:pt idx="20">
                  <c:v>2017-09</c:v>
                </c:pt>
                <c:pt idx="21">
                  <c:v>2017-10</c:v>
                </c:pt>
                <c:pt idx="22">
                  <c:v>2017-11</c:v>
                </c:pt>
                <c:pt idx="23">
                  <c:v>2017-12</c:v>
                </c:pt>
                <c:pt idx="24">
                  <c:v>2018-01</c:v>
                </c:pt>
                <c:pt idx="25">
                  <c:v>2018-02</c:v>
                </c:pt>
                <c:pt idx="26">
                  <c:v>2018-03</c:v>
                </c:pt>
                <c:pt idx="27">
                  <c:v>2018-04</c:v>
                </c:pt>
                <c:pt idx="28">
                  <c:v>2018-05</c:v>
                </c:pt>
                <c:pt idx="29">
                  <c:v>2018-06</c:v>
                </c:pt>
                <c:pt idx="30">
                  <c:v>2018-07</c:v>
                </c:pt>
                <c:pt idx="31">
                  <c:v>2018-08</c:v>
                </c:pt>
                <c:pt idx="32">
                  <c:v>2018-09</c:v>
                </c:pt>
                <c:pt idx="33">
                  <c:v>2018-10</c:v>
                </c:pt>
                <c:pt idx="34">
                  <c:v>2018-11</c:v>
                </c:pt>
                <c:pt idx="35">
                  <c:v>2018-12</c:v>
                </c:pt>
                <c:pt idx="36">
                  <c:v>2019-01</c:v>
                </c:pt>
                <c:pt idx="37">
                  <c:v>2019-02</c:v>
                </c:pt>
                <c:pt idx="38">
                  <c:v>2019-03</c:v>
                </c:pt>
                <c:pt idx="39">
                  <c:v>2019-04</c:v>
                </c:pt>
                <c:pt idx="40">
                  <c:v>2019-05</c:v>
                </c:pt>
                <c:pt idx="41">
                  <c:v>2019-06</c:v>
                </c:pt>
                <c:pt idx="42">
                  <c:v>2019-07</c:v>
                </c:pt>
                <c:pt idx="43">
                  <c:v>2019-08</c:v>
                </c:pt>
                <c:pt idx="44">
                  <c:v>2019-09</c:v>
                </c:pt>
                <c:pt idx="45">
                  <c:v>2019-10</c:v>
                </c:pt>
                <c:pt idx="46">
                  <c:v>2019-11</c:v>
                </c:pt>
                <c:pt idx="47">
                  <c:v>2019-12</c:v>
                </c:pt>
                <c:pt idx="48">
                  <c:v>2020-01</c:v>
                </c:pt>
                <c:pt idx="49">
                  <c:v>2020-02</c:v>
                </c:pt>
                <c:pt idx="50">
                  <c:v>2020-03</c:v>
                </c:pt>
                <c:pt idx="51">
                  <c:v>2020-04</c:v>
                </c:pt>
                <c:pt idx="52">
                  <c:v>2020-05</c:v>
                </c:pt>
                <c:pt idx="53">
                  <c:v>2020-06</c:v>
                </c:pt>
                <c:pt idx="54">
                  <c:v>2020-07</c:v>
                </c:pt>
              </c:strCache>
            </c:strRef>
          </c:cat>
          <c:val>
            <c:numRef>
              <c:f>Overview!$D$661:$D$715</c:f>
              <c:numCache>
                <c:formatCode>_-* #,##0_-;\-* #,##0_-;_-* "-"??_-;_-@_-</c:formatCode>
                <c:ptCount val="55"/>
                <c:pt idx="0">
                  <c:v>429590</c:v>
                </c:pt>
                <c:pt idx="1">
                  <c:v>542276</c:v>
                </c:pt>
                <c:pt idx="2">
                  <c:v>605101</c:v>
                </c:pt>
                <c:pt idx="3">
                  <c:v>389430</c:v>
                </c:pt>
                <c:pt idx="4">
                  <c:v>377154</c:v>
                </c:pt>
                <c:pt idx="5">
                  <c:v>847292</c:v>
                </c:pt>
                <c:pt idx="6">
                  <c:v>370976</c:v>
                </c:pt>
                <c:pt idx="7">
                  <c:v>299366</c:v>
                </c:pt>
                <c:pt idx="8">
                  <c:v>598278</c:v>
                </c:pt>
                <c:pt idx="9">
                  <c:v>416873</c:v>
                </c:pt>
                <c:pt idx="10">
                  <c:v>707763</c:v>
                </c:pt>
                <c:pt idx="11">
                  <c:v>686664</c:v>
                </c:pt>
                <c:pt idx="12">
                  <c:v>655507</c:v>
                </c:pt>
                <c:pt idx="13">
                  <c:v>911869</c:v>
                </c:pt>
                <c:pt idx="14">
                  <c:v>1128241</c:v>
                </c:pt>
                <c:pt idx="15">
                  <c:v>564560</c:v>
                </c:pt>
                <c:pt idx="16">
                  <c:v>819635</c:v>
                </c:pt>
                <c:pt idx="17">
                  <c:v>1213405</c:v>
                </c:pt>
                <c:pt idx="18">
                  <c:v>705213</c:v>
                </c:pt>
                <c:pt idx="19">
                  <c:v>674639</c:v>
                </c:pt>
                <c:pt idx="20">
                  <c:v>1190781</c:v>
                </c:pt>
                <c:pt idx="21">
                  <c:v>947664</c:v>
                </c:pt>
                <c:pt idx="22">
                  <c:v>1121729</c:v>
                </c:pt>
                <c:pt idx="23">
                  <c:v>1127215</c:v>
                </c:pt>
                <c:pt idx="24" formatCode="_(* #,##0_);_(* \(#,##0\);_(* &quot;-&quot;??_);_(@_)">
                  <c:v>1051296</c:v>
                </c:pt>
                <c:pt idx="25" formatCode="_(* #,##0_);_(* \(#,##0\);_(* &quot;-&quot;??_);_(@_)">
                  <c:v>1067649</c:v>
                </c:pt>
                <c:pt idx="26" formatCode="_(* #,##0_);_(* \(#,##0\);_(* &quot;-&quot;??_);_(@_)">
                  <c:v>1373227</c:v>
                </c:pt>
                <c:pt idx="27" formatCode="_(* #,##0_);_(* \(#,##0\);_(* &quot;-&quot;??_);_(@_)">
                  <c:v>922141</c:v>
                </c:pt>
                <c:pt idx="28" formatCode="#,##0">
                  <c:v>2547454</c:v>
                </c:pt>
                <c:pt idx="29" formatCode="#,##0">
                  <c:v>1414621</c:v>
                </c:pt>
                <c:pt idx="30" formatCode="General">
                  <c:v>597571</c:v>
                </c:pt>
                <c:pt idx="31" formatCode="General">
                  <c:v>1134504</c:v>
                </c:pt>
                <c:pt idx="32" formatCode="General">
                  <c:v>1528855</c:v>
                </c:pt>
                <c:pt idx="33" formatCode="General">
                  <c:v>1906448</c:v>
                </c:pt>
                <c:pt idx="34" formatCode="#,##0">
                  <c:v>1594391</c:v>
                </c:pt>
                <c:pt idx="35" formatCode="#,##0">
                  <c:v>1212022</c:v>
                </c:pt>
                <c:pt idx="36" formatCode="#,##0">
                  <c:v>916308</c:v>
                </c:pt>
                <c:pt idx="37" formatCode="_(* #,##0_);_(* \(#,##0\);_(* &quot;-&quot;??_);_(@_)">
                  <c:v>1123668</c:v>
                </c:pt>
                <c:pt idx="38" formatCode="_(* #,##0_);_(* \(#,##0\);_(* &quot;-&quot;??_);_(@_)">
                  <c:v>1635737</c:v>
                </c:pt>
                <c:pt idx="39" formatCode="General">
                  <c:v>809720</c:v>
                </c:pt>
                <c:pt idx="40" formatCode="General">
                  <c:v>1475927</c:v>
                </c:pt>
                <c:pt idx="41" formatCode="_(* #,##0_);_(* \(#,##0\);_(* &quot;-&quot;??_);_(@_)">
                  <c:v>1951468</c:v>
                </c:pt>
                <c:pt idx="42" formatCode="_(* #,##0_);_(* \(#,##0\);_(* &quot;-&quot;??_);_(@_)">
                  <c:v>1250589</c:v>
                </c:pt>
                <c:pt idx="43">
                  <c:v>1195238</c:v>
                </c:pt>
                <c:pt idx="44">
                  <c:v>1636345</c:v>
                </c:pt>
                <c:pt idx="45">
                  <c:v>696352</c:v>
                </c:pt>
                <c:pt idx="46">
                  <c:v>1006299</c:v>
                </c:pt>
                <c:pt idx="47">
                  <c:v>1108943</c:v>
                </c:pt>
                <c:pt idx="48">
                  <c:v>1075859</c:v>
                </c:pt>
                <c:pt idx="49">
                  <c:v>1264270</c:v>
                </c:pt>
                <c:pt idx="50">
                  <c:v>2221631</c:v>
                </c:pt>
                <c:pt idx="51">
                  <c:v>1125344</c:v>
                </c:pt>
                <c:pt idx="52">
                  <c:v>1107863</c:v>
                </c:pt>
                <c:pt idx="53">
                  <c:v>1625537</c:v>
                </c:pt>
                <c:pt idx="54">
                  <c:v>860399</c:v>
                </c:pt>
              </c:numCache>
            </c:numRef>
          </c:val>
          <c:extLst>
            <c:ext xmlns:c16="http://schemas.microsoft.com/office/drawing/2014/chart" uri="{C3380CC4-5D6E-409C-BE32-E72D297353CC}">
              <c16:uniqueId val="{0000000C-FF1B-4E45-A970-CBC8141E524D}"/>
            </c:ext>
          </c:extLst>
        </c:ser>
        <c:ser>
          <c:idx val="1"/>
          <c:order val="1"/>
          <c:tx>
            <c:v>OFF BOOK</c:v>
          </c:tx>
          <c:spPr>
            <a:solidFill>
              <a:srgbClr val="86B918"/>
            </a:solidFill>
          </c:spPr>
          <c:invertIfNegative val="0"/>
          <c:cat>
            <c:strRef>
              <c:f>Overview!$C$661:$C$715</c:f>
              <c:strCache>
                <c:ptCount val="55"/>
                <c:pt idx="0">
                  <c:v>2016-01</c:v>
                </c:pt>
                <c:pt idx="1">
                  <c:v>2016-02</c:v>
                </c:pt>
                <c:pt idx="2">
                  <c:v>2016-03</c:v>
                </c:pt>
                <c:pt idx="3">
                  <c:v>2016-04</c:v>
                </c:pt>
                <c:pt idx="4">
                  <c:v>2016-05</c:v>
                </c:pt>
                <c:pt idx="5">
                  <c:v>2016-06</c:v>
                </c:pt>
                <c:pt idx="6">
                  <c:v>2016-07</c:v>
                </c:pt>
                <c:pt idx="7">
                  <c:v>2016-08</c:v>
                </c:pt>
                <c:pt idx="8">
                  <c:v>2016-09</c:v>
                </c:pt>
                <c:pt idx="9">
                  <c:v>2016-10</c:v>
                </c:pt>
                <c:pt idx="10">
                  <c:v>2016-11</c:v>
                </c:pt>
                <c:pt idx="11">
                  <c:v>2016-12</c:v>
                </c:pt>
                <c:pt idx="12">
                  <c:v>2017-01</c:v>
                </c:pt>
                <c:pt idx="13">
                  <c:v>2017-02</c:v>
                </c:pt>
                <c:pt idx="14">
                  <c:v>2017-03</c:v>
                </c:pt>
                <c:pt idx="15">
                  <c:v>2017-04</c:v>
                </c:pt>
                <c:pt idx="16">
                  <c:v>2017-05</c:v>
                </c:pt>
                <c:pt idx="17">
                  <c:v>2017-06</c:v>
                </c:pt>
                <c:pt idx="18">
                  <c:v>2017-07</c:v>
                </c:pt>
                <c:pt idx="19">
                  <c:v>2017-08</c:v>
                </c:pt>
                <c:pt idx="20">
                  <c:v>2017-09</c:v>
                </c:pt>
                <c:pt idx="21">
                  <c:v>2017-10</c:v>
                </c:pt>
                <c:pt idx="22">
                  <c:v>2017-11</c:v>
                </c:pt>
                <c:pt idx="23">
                  <c:v>2017-12</c:v>
                </c:pt>
                <c:pt idx="24">
                  <c:v>2018-01</c:v>
                </c:pt>
                <c:pt idx="25">
                  <c:v>2018-02</c:v>
                </c:pt>
                <c:pt idx="26">
                  <c:v>2018-03</c:v>
                </c:pt>
                <c:pt idx="27">
                  <c:v>2018-04</c:v>
                </c:pt>
                <c:pt idx="28">
                  <c:v>2018-05</c:v>
                </c:pt>
                <c:pt idx="29">
                  <c:v>2018-06</c:v>
                </c:pt>
                <c:pt idx="30">
                  <c:v>2018-07</c:v>
                </c:pt>
                <c:pt idx="31">
                  <c:v>2018-08</c:v>
                </c:pt>
                <c:pt idx="32">
                  <c:v>2018-09</c:v>
                </c:pt>
                <c:pt idx="33">
                  <c:v>2018-10</c:v>
                </c:pt>
                <c:pt idx="34">
                  <c:v>2018-11</c:v>
                </c:pt>
                <c:pt idx="35">
                  <c:v>2018-12</c:v>
                </c:pt>
                <c:pt idx="36">
                  <c:v>2019-01</c:v>
                </c:pt>
                <c:pt idx="37">
                  <c:v>2019-02</c:v>
                </c:pt>
                <c:pt idx="38">
                  <c:v>2019-03</c:v>
                </c:pt>
                <c:pt idx="39">
                  <c:v>2019-04</c:v>
                </c:pt>
                <c:pt idx="40">
                  <c:v>2019-05</c:v>
                </c:pt>
                <c:pt idx="41">
                  <c:v>2019-06</c:v>
                </c:pt>
                <c:pt idx="42">
                  <c:v>2019-07</c:v>
                </c:pt>
                <c:pt idx="43">
                  <c:v>2019-08</c:v>
                </c:pt>
                <c:pt idx="44">
                  <c:v>2019-09</c:v>
                </c:pt>
                <c:pt idx="45">
                  <c:v>2019-10</c:v>
                </c:pt>
                <c:pt idx="46">
                  <c:v>2019-11</c:v>
                </c:pt>
                <c:pt idx="47">
                  <c:v>2019-12</c:v>
                </c:pt>
                <c:pt idx="48">
                  <c:v>2020-01</c:v>
                </c:pt>
                <c:pt idx="49">
                  <c:v>2020-02</c:v>
                </c:pt>
                <c:pt idx="50">
                  <c:v>2020-03</c:v>
                </c:pt>
                <c:pt idx="51">
                  <c:v>2020-04</c:v>
                </c:pt>
                <c:pt idx="52">
                  <c:v>2020-05</c:v>
                </c:pt>
                <c:pt idx="53">
                  <c:v>2020-06</c:v>
                </c:pt>
                <c:pt idx="54">
                  <c:v>2020-07</c:v>
                </c:pt>
              </c:strCache>
            </c:strRef>
          </c:cat>
          <c:val>
            <c:numRef>
              <c:f>Overview!$E$661:$E$715</c:f>
              <c:numCache>
                <c:formatCode>_-* #,##0_-;\-* #,##0_-;_-* "-"??_-;_-@_-</c:formatCode>
                <c:ptCount val="55"/>
                <c:pt idx="0">
                  <c:v>27904</c:v>
                </c:pt>
                <c:pt idx="1">
                  <c:v>49435</c:v>
                </c:pt>
                <c:pt idx="2">
                  <c:v>102371</c:v>
                </c:pt>
                <c:pt idx="3">
                  <c:v>10765</c:v>
                </c:pt>
                <c:pt idx="4">
                  <c:v>21442</c:v>
                </c:pt>
                <c:pt idx="5">
                  <c:v>85232</c:v>
                </c:pt>
                <c:pt idx="6">
                  <c:v>9404</c:v>
                </c:pt>
                <c:pt idx="7">
                  <c:v>14243</c:v>
                </c:pt>
                <c:pt idx="8">
                  <c:v>58888</c:v>
                </c:pt>
                <c:pt idx="9">
                  <c:v>7524</c:v>
                </c:pt>
                <c:pt idx="10">
                  <c:v>52119</c:v>
                </c:pt>
                <c:pt idx="11">
                  <c:v>59823</c:v>
                </c:pt>
                <c:pt idx="12">
                  <c:v>48171</c:v>
                </c:pt>
                <c:pt idx="13">
                  <c:v>84033</c:v>
                </c:pt>
                <c:pt idx="14">
                  <c:v>114218</c:v>
                </c:pt>
                <c:pt idx="15">
                  <c:v>43573</c:v>
                </c:pt>
                <c:pt idx="16">
                  <c:v>103961</c:v>
                </c:pt>
                <c:pt idx="17">
                  <c:v>206025</c:v>
                </c:pt>
                <c:pt idx="18">
                  <c:v>29245</c:v>
                </c:pt>
                <c:pt idx="19">
                  <c:v>46914</c:v>
                </c:pt>
                <c:pt idx="20">
                  <c:v>200565</c:v>
                </c:pt>
                <c:pt idx="21">
                  <c:v>66528</c:v>
                </c:pt>
                <c:pt idx="22">
                  <c:v>78865</c:v>
                </c:pt>
                <c:pt idx="23">
                  <c:v>103972</c:v>
                </c:pt>
                <c:pt idx="24" formatCode="_(* #,##0_);_(* \(#,##0\);_(* &quot;-&quot;??_);_(@_)">
                  <c:v>51019</c:v>
                </c:pt>
                <c:pt idx="25" formatCode="_(* #,##0_);_(* \(#,##0\);_(* &quot;-&quot;??_);_(@_)">
                  <c:v>63408</c:v>
                </c:pt>
                <c:pt idx="26" formatCode="_(* #,##0_);_(* \(#,##0\);_(* &quot;-&quot;??_);_(@_)">
                  <c:v>166620</c:v>
                </c:pt>
                <c:pt idx="27">
                  <c:v>50802</c:v>
                </c:pt>
                <c:pt idx="28">
                  <c:v>232806</c:v>
                </c:pt>
                <c:pt idx="29">
                  <c:v>70783</c:v>
                </c:pt>
                <c:pt idx="30">
                  <c:v>4275</c:v>
                </c:pt>
                <c:pt idx="31">
                  <c:v>61089</c:v>
                </c:pt>
                <c:pt idx="32">
                  <c:v>75656</c:v>
                </c:pt>
                <c:pt idx="33" formatCode="_(* #,##0.0_);_(* \(#,##0.0\);_(* &quot;-&quot;??_);_(@_)">
                  <c:v>190401</c:v>
                </c:pt>
                <c:pt idx="34" formatCode="_(* #,##0.0_);_(* \(#,##0.0\);_(* &quot;-&quot;??_);_(@_)">
                  <c:v>229764</c:v>
                </c:pt>
                <c:pt idx="35" formatCode="_(* #,##0.0_);_(* \(#,##0.0\);_(* &quot;-&quot;??_);_(@_)">
                  <c:v>122920</c:v>
                </c:pt>
                <c:pt idx="36" formatCode="_(* #,##0.0_);_(* \(#,##0.0\);_(* &quot;-&quot;??_);_(@_)">
                  <c:v>118268</c:v>
                </c:pt>
                <c:pt idx="37" formatCode="_(* #,##0_);_(* \(#,##0\);_(* &quot;-&quot;??_);_(@_)">
                  <c:v>144226</c:v>
                </c:pt>
                <c:pt idx="38" formatCode="_(* #,##0_);_(* \(#,##0\);_(* &quot;-&quot;??_);_(@_)">
                  <c:v>186783</c:v>
                </c:pt>
                <c:pt idx="39" formatCode="General">
                  <c:v>91357</c:v>
                </c:pt>
                <c:pt idx="40">
                  <c:v>206221</c:v>
                </c:pt>
                <c:pt idx="41" formatCode="_(* #,##0_);_(* \(#,##0\);_(* &quot;-&quot;??_);_(@_)">
                  <c:v>237809</c:v>
                </c:pt>
                <c:pt idx="42" formatCode="_(* #,##0_);_(* \(#,##0\);_(* &quot;-&quot;??_);_(@_)">
                  <c:v>129327</c:v>
                </c:pt>
                <c:pt idx="43">
                  <c:v>242435</c:v>
                </c:pt>
                <c:pt idx="44">
                  <c:v>338326</c:v>
                </c:pt>
                <c:pt idx="45">
                  <c:v>82641</c:v>
                </c:pt>
                <c:pt idx="46">
                  <c:v>327655</c:v>
                </c:pt>
                <c:pt idx="47">
                  <c:v>205879</c:v>
                </c:pt>
                <c:pt idx="48">
                  <c:v>143805</c:v>
                </c:pt>
                <c:pt idx="49">
                  <c:v>245864</c:v>
                </c:pt>
                <c:pt idx="50">
                  <c:v>305475</c:v>
                </c:pt>
                <c:pt idx="51">
                  <c:v>67056</c:v>
                </c:pt>
                <c:pt idx="52">
                  <c:v>135478</c:v>
                </c:pt>
                <c:pt idx="53">
                  <c:v>228868</c:v>
                </c:pt>
                <c:pt idx="54">
                  <c:v>62612</c:v>
                </c:pt>
              </c:numCache>
            </c:numRef>
          </c:val>
          <c:extLst>
            <c:ext xmlns:c16="http://schemas.microsoft.com/office/drawing/2014/chart" uri="{C3380CC4-5D6E-409C-BE32-E72D297353CC}">
              <c16:uniqueId val="{0000000D-FF1B-4E45-A970-CBC8141E524D}"/>
            </c:ext>
          </c:extLst>
        </c:ser>
        <c:dLbls>
          <c:showLegendKey val="0"/>
          <c:showVal val="0"/>
          <c:showCatName val="0"/>
          <c:showSerName val="0"/>
          <c:showPercent val="0"/>
          <c:showBubbleSize val="0"/>
        </c:dLbls>
        <c:gapWidth val="75"/>
        <c:overlap val="100"/>
        <c:axId val="249409536"/>
        <c:axId val="249411072"/>
      </c:barChart>
      <c:lineChart>
        <c:grouping val="standard"/>
        <c:varyColors val="0"/>
        <c:ser>
          <c:idx val="2"/>
          <c:order val="2"/>
          <c:tx>
            <c:strRef>
              <c:f>Overview!$F$4</c:f>
              <c:strCache>
                <c:ptCount val="1"/>
                <c:pt idx="0">
                  <c:v>OPEN INT ADJUSTED</c:v>
                </c:pt>
              </c:strCache>
            </c:strRef>
          </c:tx>
          <c:spPr>
            <a:ln w="12700">
              <a:solidFill>
                <a:srgbClr val="6E6E6E"/>
              </a:solidFill>
            </a:ln>
          </c:spPr>
          <c:marker>
            <c:symbol val="none"/>
          </c:marker>
          <c:cat>
            <c:strRef>
              <c:f>Overview!$C$619:$C$714</c:f>
              <c:strCache>
                <c:ptCount val="96"/>
                <c:pt idx="0">
                  <c:v>2012-07</c:v>
                </c:pt>
                <c:pt idx="1">
                  <c:v>2012-08</c:v>
                </c:pt>
                <c:pt idx="2">
                  <c:v>2012-09</c:v>
                </c:pt>
                <c:pt idx="3">
                  <c:v>2012-10</c:v>
                </c:pt>
                <c:pt idx="4">
                  <c:v>2012-11</c:v>
                </c:pt>
                <c:pt idx="5">
                  <c:v>2012-12</c:v>
                </c:pt>
                <c:pt idx="6">
                  <c:v>2013-01</c:v>
                </c:pt>
                <c:pt idx="7">
                  <c:v>2013-02</c:v>
                </c:pt>
                <c:pt idx="8">
                  <c:v>2013-03</c:v>
                </c:pt>
                <c:pt idx="9">
                  <c:v>2013-04</c:v>
                </c:pt>
                <c:pt idx="10">
                  <c:v>2013-05</c:v>
                </c:pt>
                <c:pt idx="11">
                  <c:v>2013-06</c:v>
                </c:pt>
                <c:pt idx="12">
                  <c:v>2013-07</c:v>
                </c:pt>
                <c:pt idx="13">
                  <c:v>2013-08</c:v>
                </c:pt>
                <c:pt idx="14">
                  <c:v>2013-09</c:v>
                </c:pt>
                <c:pt idx="15">
                  <c:v>2013-10</c:v>
                </c:pt>
                <c:pt idx="16">
                  <c:v>2013-11</c:v>
                </c:pt>
                <c:pt idx="17">
                  <c:v>2013-12</c:v>
                </c:pt>
                <c:pt idx="18">
                  <c:v>2014-01</c:v>
                </c:pt>
                <c:pt idx="19">
                  <c:v>2014-02</c:v>
                </c:pt>
                <c:pt idx="20">
                  <c:v>2014-03</c:v>
                </c:pt>
                <c:pt idx="21">
                  <c:v>2014-04</c:v>
                </c:pt>
                <c:pt idx="22">
                  <c:v>2014-05</c:v>
                </c:pt>
                <c:pt idx="23">
                  <c:v>2014-06</c:v>
                </c:pt>
                <c:pt idx="24">
                  <c:v>2014-07</c:v>
                </c:pt>
                <c:pt idx="25">
                  <c:v>2014-08</c:v>
                </c:pt>
                <c:pt idx="26">
                  <c:v>2014-09</c:v>
                </c:pt>
                <c:pt idx="27">
                  <c:v>2014-10</c:v>
                </c:pt>
                <c:pt idx="28">
                  <c:v>2014-11</c:v>
                </c:pt>
                <c:pt idx="29">
                  <c:v>2014-12</c:v>
                </c:pt>
                <c:pt idx="30">
                  <c:v>2015-01</c:v>
                </c:pt>
                <c:pt idx="31">
                  <c:v>2015-02</c:v>
                </c:pt>
                <c:pt idx="32">
                  <c:v>2015-03</c:v>
                </c:pt>
                <c:pt idx="33">
                  <c:v>2015-04</c:v>
                </c:pt>
                <c:pt idx="34">
                  <c:v>2015-05</c:v>
                </c:pt>
                <c:pt idx="35">
                  <c:v>2015-06</c:v>
                </c:pt>
                <c:pt idx="36">
                  <c:v>2015-07</c:v>
                </c:pt>
                <c:pt idx="37">
                  <c:v>2015-08</c:v>
                </c:pt>
                <c:pt idx="38">
                  <c:v>2015-09</c:v>
                </c:pt>
                <c:pt idx="39">
                  <c:v>2015-10</c:v>
                </c:pt>
                <c:pt idx="40">
                  <c:v>2015-11</c:v>
                </c:pt>
                <c:pt idx="41">
                  <c:v>2015-12</c:v>
                </c:pt>
                <c:pt idx="42">
                  <c:v>2016-01</c:v>
                </c:pt>
                <c:pt idx="43">
                  <c:v>2016-02</c:v>
                </c:pt>
                <c:pt idx="44">
                  <c:v>2016-03</c:v>
                </c:pt>
                <c:pt idx="45">
                  <c:v>2016-04</c:v>
                </c:pt>
                <c:pt idx="46">
                  <c:v>2016-05</c:v>
                </c:pt>
                <c:pt idx="47">
                  <c:v>2016-06</c:v>
                </c:pt>
                <c:pt idx="48">
                  <c:v>2016-07</c:v>
                </c:pt>
                <c:pt idx="49">
                  <c:v>2016-08</c:v>
                </c:pt>
                <c:pt idx="50">
                  <c:v>2016-09</c:v>
                </c:pt>
                <c:pt idx="51">
                  <c:v>2016-10</c:v>
                </c:pt>
                <c:pt idx="52">
                  <c:v>2016-11</c:v>
                </c:pt>
                <c:pt idx="53">
                  <c:v>2016-12</c:v>
                </c:pt>
                <c:pt idx="54">
                  <c:v>2017-01</c:v>
                </c:pt>
                <c:pt idx="55">
                  <c:v>2017-02</c:v>
                </c:pt>
                <c:pt idx="56">
                  <c:v>2017-03</c:v>
                </c:pt>
                <c:pt idx="57">
                  <c:v>2017-04</c:v>
                </c:pt>
                <c:pt idx="58">
                  <c:v>2017-05</c:v>
                </c:pt>
                <c:pt idx="59">
                  <c:v>2017-06</c:v>
                </c:pt>
                <c:pt idx="60">
                  <c:v>2017-07</c:v>
                </c:pt>
                <c:pt idx="61">
                  <c:v>2017-08</c:v>
                </c:pt>
                <c:pt idx="62">
                  <c:v>2017-09</c:v>
                </c:pt>
                <c:pt idx="63">
                  <c:v>2017-10</c:v>
                </c:pt>
                <c:pt idx="64">
                  <c:v>2017-11</c:v>
                </c:pt>
                <c:pt idx="65">
                  <c:v>2017-12</c:v>
                </c:pt>
                <c:pt idx="66">
                  <c:v>2018-01</c:v>
                </c:pt>
                <c:pt idx="67">
                  <c:v>2018-02</c:v>
                </c:pt>
                <c:pt idx="68">
                  <c:v>2018-03</c:v>
                </c:pt>
                <c:pt idx="69">
                  <c:v>2018-04</c:v>
                </c:pt>
                <c:pt idx="70">
                  <c:v>2018-05</c:v>
                </c:pt>
                <c:pt idx="71">
                  <c:v>2018-06</c:v>
                </c:pt>
                <c:pt idx="72">
                  <c:v>2018-07</c:v>
                </c:pt>
                <c:pt idx="73">
                  <c:v>2018-08</c:v>
                </c:pt>
                <c:pt idx="74">
                  <c:v>2018-09</c:v>
                </c:pt>
                <c:pt idx="75">
                  <c:v>2018-10</c:v>
                </c:pt>
                <c:pt idx="76">
                  <c:v>2018-11</c:v>
                </c:pt>
                <c:pt idx="77">
                  <c:v>2018-12</c:v>
                </c:pt>
                <c:pt idx="78">
                  <c:v>2019-01</c:v>
                </c:pt>
                <c:pt idx="79">
                  <c:v>2019-02</c:v>
                </c:pt>
                <c:pt idx="80">
                  <c:v>2019-03</c:v>
                </c:pt>
                <c:pt idx="81">
                  <c:v>2019-04</c:v>
                </c:pt>
                <c:pt idx="82">
                  <c:v>2019-05</c:v>
                </c:pt>
                <c:pt idx="83">
                  <c:v>2019-06</c:v>
                </c:pt>
                <c:pt idx="84">
                  <c:v>2019-07</c:v>
                </c:pt>
                <c:pt idx="85">
                  <c:v>2019-08</c:v>
                </c:pt>
                <c:pt idx="86">
                  <c:v>2019-09</c:v>
                </c:pt>
                <c:pt idx="87">
                  <c:v>2019-10</c:v>
                </c:pt>
                <c:pt idx="88">
                  <c:v>2019-11</c:v>
                </c:pt>
                <c:pt idx="89">
                  <c:v>2019-12</c:v>
                </c:pt>
                <c:pt idx="90">
                  <c:v>2020-01</c:v>
                </c:pt>
                <c:pt idx="91">
                  <c:v>2020-02</c:v>
                </c:pt>
                <c:pt idx="92">
                  <c:v>2020-03</c:v>
                </c:pt>
                <c:pt idx="93">
                  <c:v>2020-04</c:v>
                </c:pt>
                <c:pt idx="94">
                  <c:v>2020-05</c:v>
                </c:pt>
                <c:pt idx="95">
                  <c:v>2020-06</c:v>
                </c:pt>
              </c:strCache>
            </c:strRef>
          </c:cat>
          <c:val>
            <c:numRef>
              <c:f>Overview!$F$661:$F$715</c:f>
              <c:numCache>
                <c:formatCode>_-* #,##0_-;\-* #,##0_-;_-* "-"??_-;_-@_-</c:formatCode>
                <c:ptCount val="55"/>
                <c:pt idx="0">
                  <c:v>87311</c:v>
                </c:pt>
                <c:pt idx="1">
                  <c:v>97117</c:v>
                </c:pt>
                <c:pt idx="2">
                  <c:v>86113</c:v>
                </c:pt>
                <c:pt idx="3">
                  <c:v>91030</c:v>
                </c:pt>
                <c:pt idx="4">
                  <c:v>90422</c:v>
                </c:pt>
                <c:pt idx="5">
                  <c:v>79291</c:v>
                </c:pt>
                <c:pt idx="6">
                  <c:v>85519</c:v>
                </c:pt>
                <c:pt idx="7">
                  <c:v>89719</c:v>
                </c:pt>
                <c:pt idx="8">
                  <c:v>82755</c:v>
                </c:pt>
                <c:pt idx="9">
                  <c:v>80294</c:v>
                </c:pt>
                <c:pt idx="10">
                  <c:v>120280</c:v>
                </c:pt>
                <c:pt idx="11">
                  <c:v>113979</c:v>
                </c:pt>
                <c:pt idx="12">
                  <c:v>133552</c:v>
                </c:pt>
                <c:pt idx="13">
                  <c:v>219252</c:v>
                </c:pt>
                <c:pt idx="14">
                  <c:v>229915</c:v>
                </c:pt>
                <c:pt idx="15">
                  <c:v>261631</c:v>
                </c:pt>
                <c:pt idx="16">
                  <c:v>245953</c:v>
                </c:pt>
                <c:pt idx="17">
                  <c:v>216679</c:v>
                </c:pt>
                <c:pt idx="18">
                  <c:v>223328</c:v>
                </c:pt>
                <c:pt idx="19">
                  <c:v>245344</c:v>
                </c:pt>
                <c:pt idx="20">
                  <c:v>205997</c:v>
                </c:pt>
                <c:pt idx="21">
                  <c:v>191885</c:v>
                </c:pt>
                <c:pt idx="22">
                  <c:v>218419</c:v>
                </c:pt>
                <c:pt idx="23">
                  <c:v>189282</c:v>
                </c:pt>
                <c:pt idx="24" formatCode="_(* #,##0_);_(* \(#,##0\);_(* &quot;-&quot;??_);_(@_)">
                  <c:v>224472</c:v>
                </c:pt>
                <c:pt idx="25" formatCode="_(* #,##0_);_(* \(#,##0\);_(* &quot;-&quot;??_);_(@_)">
                  <c:v>223005</c:v>
                </c:pt>
                <c:pt idx="26" formatCode="_(* #,##0_);_(* \(#,##0\);_(* &quot;-&quot;??_);_(@_)">
                  <c:v>217437</c:v>
                </c:pt>
                <c:pt idx="27" formatCode="_(* #,##0_);_(* \(#,##0\);_(* &quot;-&quot;??_);_(@_)">
                  <c:v>222532</c:v>
                </c:pt>
                <c:pt idx="28" formatCode="#,##0">
                  <c:v>242185</c:v>
                </c:pt>
                <c:pt idx="29" formatCode="#,##0">
                  <c:v>189906</c:v>
                </c:pt>
                <c:pt idx="30" formatCode="#,##0">
                  <c:v>187496</c:v>
                </c:pt>
                <c:pt idx="31" formatCode="#,##0">
                  <c:v>235085</c:v>
                </c:pt>
                <c:pt idx="32" formatCode="#,##0">
                  <c:v>217878</c:v>
                </c:pt>
                <c:pt idx="33" formatCode="#,##0">
                  <c:v>266647</c:v>
                </c:pt>
                <c:pt idx="34" formatCode="#,##0">
                  <c:v>257395</c:v>
                </c:pt>
                <c:pt idx="35" formatCode="#,##0">
                  <c:v>210191</c:v>
                </c:pt>
                <c:pt idx="36" formatCode="#,##0">
                  <c:v>220389</c:v>
                </c:pt>
                <c:pt idx="37" formatCode="_(* #,##0_);_(* \(#,##0\);_(* &quot;-&quot;??_);_(@_)">
                  <c:v>260887</c:v>
                </c:pt>
                <c:pt idx="38" formatCode="_(* #,##0_);_(* \(#,##0\);_(* &quot;-&quot;??_);_(@_)">
                  <c:v>235155</c:v>
                </c:pt>
                <c:pt idx="39" formatCode="General">
                  <c:v>246203</c:v>
                </c:pt>
                <c:pt idx="40">
                  <c:v>287613</c:v>
                </c:pt>
                <c:pt idx="41" formatCode="_(* #,##0_);_(* \(#,##0\);_(* &quot;-&quot;??_);_(@_)">
                  <c:v>272097</c:v>
                </c:pt>
                <c:pt idx="42" formatCode="_(* #,##0_);_(* \(#,##0\);_(* &quot;-&quot;??_);_(@_)">
                  <c:v>273551</c:v>
                </c:pt>
                <c:pt idx="43">
                  <c:v>310521</c:v>
                </c:pt>
                <c:pt idx="44">
                  <c:v>296038</c:v>
                </c:pt>
                <c:pt idx="45">
                  <c:v>279010</c:v>
                </c:pt>
                <c:pt idx="46">
                  <c:v>297587</c:v>
                </c:pt>
                <c:pt idx="47">
                  <c:v>246793</c:v>
                </c:pt>
                <c:pt idx="48">
                  <c:v>282506</c:v>
                </c:pt>
                <c:pt idx="49">
                  <c:v>308423</c:v>
                </c:pt>
                <c:pt idx="50">
                  <c:v>162876</c:v>
                </c:pt>
                <c:pt idx="51">
                  <c:v>175242</c:v>
                </c:pt>
                <c:pt idx="52">
                  <c:v>201335</c:v>
                </c:pt>
                <c:pt idx="53">
                  <c:v>188433</c:v>
                </c:pt>
                <c:pt idx="54">
                  <c:v>217635</c:v>
                </c:pt>
              </c:numCache>
            </c:numRef>
          </c:val>
          <c:smooth val="0"/>
          <c:extLst>
            <c:ext xmlns:c16="http://schemas.microsoft.com/office/drawing/2014/chart" uri="{C3380CC4-5D6E-409C-BE32-E72D297353CC}">
              <c16:uniqueId val="{0000000E-FF1B-4E45-A970-CBC8141E524D}"/>
            </c:ext>
          </c:extLst>
        </c:ser>
        <c:dLbls>
          <c:showLegendKey val="0"/>
          <c:showVal val="0"/>
          <c:showCatName val="0"/>
          <c:showSerName val="0"/>
          <c:showPercent val="0"/>
          <c:showBubbleSize val="0"/>
        </c:dLbls>
        <c:marker val="1"/>
        <c:smooth val="0"/>
        <c:axId val="249418496"/>
        <c:axId val="249412608"/>
      </c:lineChart>
      <c:catAx>
        <c:axId val="249409536"/>
        <c:scaling>
          <c:orientation val="minMax"/>
        </c:scaling>
        <c:delete val="0"/>
        <c:axPos val="b"/>
        <c:numFmt formatCode="General" sourceLinked="0"/>
        <c:majorTickMark val="out"/>
        <c:minorTickMark val="none"/>
        <c:tickLblPos val="nextTo"/>
        <c:crossAx val="249411072"/>
        <c:crosses val="autoZero"/>
        <c:auto val="1"/>
        <c:lblAlgn val="ctr"/>
        <c:lblOffset val="100"/>
        <c:noMultiLvlLbl val="0"/>
      </c:catAx>
      <c:valAx>
        <c:axId val="249411072"/>
        <c:scaling>
          <c:orientation val="minMax"/>
        </c:scaling>
        <c:delete val="0"/>
        <c:axPos val="l"/>
        <c:majorGridlines/>
        <c:title>
          <c:tx>
            <c:rich>
              <a:bodyPr/>
              <a:lstStyle/>
              <a:p>
                <a:pPr>
                  <a:defRPr/>
                </a:pPr>
                <a:r>
                  <a:rPr lang="en-US"/>
                  <a:t>Traded Contracts</a:t>
                </a:r>
              </a:p>
            </c:rich>
          </c:tx>
          <c:layout>
            <c:manualLayout>
              <c:xMode val="edge"/>
              <c:yMode val="edge"/>
              <c:x val="2.1275794653046718E-2"/>
              <c:y val="0.33653931623931627"/>
            </c:manualLayout>
          </c:layout>
          <c:overlay val="0"/>
        </c:title>
        <c:numFmt formatCode="_-* #,##0_-;\-* #,##0_-;_-* &quot;-&quot;??_-;_-@_-" sourceLinked="1"/>
        <c:majorTickMark val="out"/>
        <c:minorTickMark val="none"/>
        <c:tickLblPos val="nextTo"/>
        <c:crossAx val="249409536"/>
        <c:crosses val="autoZero"/>
        <c:crossBetween val="between"/>
        <c:dispUnits>
          <c:builtInUnit val="thousands"/>
          <c:dispUnitsLbl>
            <c:layout>
              <c:manualLayout>
                <c:xMode val="edge"/>
                <c:yMode val="edge"/>
                <c:x val="0"/>
                <c:y val="5.0674786324786329E-2"/>
              </c:manualLayout>
            </c:layout>
          </c:dispUnitsLbl>
        </c:dispUnits>
      </c:valAx>
      <c:valAx>
        <c:axId val="249412608"/>
        <c:scaling>
          <c:orientation val="minMax"/>
        </c:scaling>
        <c:delete val="0"/>
        <c:axPos val="r"/>
        <c:title>
          <c:tx>
            <c:rich>
              <a:bodyPr/>
              <a:lstStyle/>
              <a:p>
                <a:pPr>
                  <a:defRPr/>
                </a:pPr>
                <a:r>
                  <a:rPr lang="en-US"/>
                  <a:t>Open Interest Adjusted</a:t>
                </a:r>
              </a:p>
            </c:rich>
          </c:tx>
          <c:layout>
            <c:manualLayout>
              <c:xMode val="edge"/>
              <c:yMode val="edge"/>
              <c:x val="0.95336920731136932"/>
              <c:y val="0.33312008547008548"/>
            </c:manualLayout>
          </c:layout>
          <c:overlay val="0"/>
        </c:title>
        <c:numFmt formatCode="_-* #,##0_-;\-* #,##0_-;_-* &quot;-&quot;??_-;_-@_-" sourceLinked="1"/>
        <c:majorTickMark val="out"/>
        <c:minorTickMark val="none"/>
        <c:tickLblPos val="nextTo"/>
        <c:crossAx val="249418496"/>
        <c:crosses val="max"/>
        <c:crossBetween val="between"/>
        <c:dispUnits>
          <c:builtInUnit val="thousands"/>
          <c:dispUnitsLbl>
            <c:layout>
              <c:manualLayout>
                <c:xMode val="edge"/>
                <c:yMode val="edge"/>
                <c:x val="0.96036510074647807"/>
                <c:y val="3.4392735042735052E-2"/>
              </c:manualLayout>
            </c:layout>
          </c:dispUnitsLbl>
        </c:dispUnits>
      </c:valAx>
      <c:catAx>
        <c:axId val="249418496"/>
        <c:scaling>
          <c:orientation val="minMax"/>
        </c:scaling>
        <c:delete val="1"/>
        <c:axPos val="b"/>
        <c:numFmt formatCode="General" sourceLinked="1"/>
        <c:majorTickMark val="out"/>
        <c:minorTickMark val="none"/>
        <c:tickLblPos val="nextTo"/>
        <c:crossAx val="249412608"/>
        <c:crosses val="autoZero"/>
        <c:auto val="1"/>
        <c:lblAlgn val="ctr"/>
        <c:lblOffset val="100"/>
        <c:noMultiLvlLbl val="0"/>
      </c:catAx>
    </c:plotArea>
    <c:legend>
      <c:legendPos val="r"/>
      <c:layout>
        <c:manualLayout>
          <c:xMode val="edge"/>
          <c:yMode val="edge"/>
          <c:x val="3.8422106228134176E-2"/>
          <c:y val="0.91851224448547231"/>
          <c:w val="0.92786033002188906"/>
          <c:h val="7.8105669016861029E-2"/>
        </c:manualLayout>
      </c:layout>
      <c:overlay val="0"/>
    </c:legend>
    <c:plotVisOnly val="1"/>
    <c:dispBlanksAs val="gap"/>
    <c:showDLblsOverMax val="0"/>
  </c:chart>
  <c:spPr>
    <a:ln>
      <a:solidFill>
        <a:schemeClr val="tx1"/>
      </a:solidFill>
    </a:ln>
  </c:spPr>
  <c:txPr>
    <a:bodyPr/>
    <a:lstStyle/>
    <a:p>
      <a:pPr>
        <a:defRPr sz="9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9746" name="Rectangle 2"/>
          <p:cNvSpPr>
            <a:spLocks noGrp="1" noChangeArrowheads="1"/>
          </p:cNvSpPr>
          <p:nvPr>
            <p:ph type="hdr" sz="quarter"/>
          </p:nvPr>
        </p:nvSpPr>
        <p:spPr bwMode="auto">
          <a:xfrm>
            <a:off x="1" y="1"/>
            <a:ext cx="2957415" cy="49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4" tIns="45667" rIns="91334" bIns="45667" numCol="1" anchor="t" anchorCtr="0" compatLnSpc="1">
            <a:prstTxWarp prst="textNoShape">
              <a:avLst/>
            </a:prstTxWarp>
          </a:bodyPr>
          <a:lstStyle>
            <a:lvl1pPr algn="l">
              <a:spcBef>
                <a:spcPct val="0"/>
              </a:spcBef>
              <a:buFontTx/>
              <a:buNone/>
              <a:defRPr sz="1200" b="0">
                <a:solidFill>
                  <a:schemeClr val="tx1"/>
                </a:solidFill>
                <a:latin typeface="Arial" charset="0"/>
                <a:ea typeface="+mn-ea"/>
              </a:defRPr>
            </a:lvl1pPr>
          </a:lstStyle>
          <a:p>
            <a:pPr>
              <a:defRPr/>
            </a:pPr>
            <a:endParaRPr lang="en-GB"/>
          </a:p>
        </p:txBody>
      </p:sp>
      <p:sp>
        <p:nvSpPr>
          <p:cNvPr id="1439747" name="Rectangle 3"/>
          <p:cNvSpPr>
            <a:spLocks noGrp="1" noChangeArrowheads="1"/>
          </p:cNvSpPr>
          <p:nvPr>
            <p:ph type="dt" sz="quarter" idx="1"/>
          </p:nvPr>
        </p:nvSpPr>
        <p:spPr bwMode="auto">
          <a:xfrm>
            <a:off x="3860894" y="1"/>
            <a:ext cx="2957415" cy="49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4" tIns="45667" rIns="91334" bIns="45667" numCol="1" anchor="t" anchorCtr="0" compatLnSpc="1">
            <a:prstTxWarp prst="textNoShape">
              <a:avLst/>
            </a:prstTxWarp>
          </a:bodyPr>
          <a:lstStyle>
            <a:lvl1pPr algn="r">
              <a:spcBef>
                <a:spcPct val="0"/>
              </a:spcBef>
              <a:buFontTx/>
              <a:buNone/>
              <a:defRPr sz="1200" b="0">
                <a:solidFill>
                  <a:schemeClr val="tx1"/>
                </a:solidFill>
                <a:latin typeface="Arial" charset="0"/>
                <a:ea typeface="+mn-ea"/>
              </a:defRPr>
            </a:lvl1pPr>
          </a:lstStyle>
          <a:p>
            <a:pPr>
              <a:defRPr/>
            </a:pPr>
            <a:endParaRPr lang="en-GB"/>
          </a:p>
        </p:txBody>
      </p:sp>
      <p:sp>
        <p:nvSpPr>
          <p:cNvPr id="1439748" name="Rectangle 4"/>
          <p:cNvSpPr>
            <a:spLocks noGrp="1" noChangeArrowheads="1"/>
          </p:cNvSpPr>
          <p:nvPr>
            <p:ph type="ftr" sz="quarter" idx="2"/>
          </p:nvPr>
        </p:nvSpPr>
        <p:spPr bwMode="auto">
          <a:xfrm>
            <a:off x="1" y="9420866"/>
            <a:ext cx="2957415" cy="49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4" tIns="45667" rIns="91334" bIns="45667" numCol="1" anchor="b" anchorCtr="0" compatLnSpc="1">
            <a:prstTxWarp prst="textNoShape">
              <a:avLst/>
            </a:prstTxWarp>
          </a:bodyPr>
          <a:lstStyle>
            <a:lvl1pPr algn="l">
              <a:spcBef>
                <a:spcPct val="0"/>
              </a:spcBef>
              <a:buFontTx/>
              <a:buNone/>
              <a:defRPr sz="1200" b="0">
                <a:solidFill>
                  <a:schemeClr val="tx1"/>
                </a:solidFill>
                <a:latin typeface="Arial" charset="0"/>
                <a:ea typeface="+mn-ea"/>
              </a:defRPr>
            </a:lvl1pPr>
          </a:lstStyle>
          <a:p>
            <a:pPr>
              <a:defRPr/>
            </a:pPr>
            <a:endParaRPr lang="en-GB"/>
          </a:p>
        </p:txBody>
      </p:sp>
      <p:sp>
        <p:nvSpPr>
          <p:cNvPr id="1439749" name="Rectangle 5"/>
          <p:cNvSpPr>
            <a:spLocks noGrp="1" noChangeArrowheads="1"/>
          </p:cNvSpPr>
          <p:nvPr>
            <p:ph type="sldNum" sz="quarter" idx="3"/>
          </p:nvPr>
        </p:nvSpPr>
        <p:spPr bwMode="auto">
          <a:xfrm>
            <a:off x="3860894" y="9420866"/>
            <a:ext cx="2957415" cy="49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34" tIns="45667" rIns="91334" bIns="45667" numCol="1" anchor="b" anchorCtr="0" compatLnSpc="1">
            <a:prstTxWarp prst="textNoShape">
              <a:avLst/>
            </a:prstTxWarp>
          </a:bodyPr>
          <a:lstStyle>
            <a:lvl1pPr algn="r">
              <a:spcBef>
                <a:spcPct val="0"/>
              </a:spcBef>
              <a:buFontTx/>
              <a:buNone/>
              <a:defRPr b="0">
                <a:solidFill>
                  <a:schemeClr val="tx1"/>
                </a:solidFill>
              </a:defRPr>
            </a:lvl1pPr>
          </a:lstStyle>
          <a:p>
            <a:pPr>
              <a:defRPr/>
            </a:pPr>
            <a:fld id="{F8C50DA4-AAF8-4119-A8CD-5B4A2555C9A4}" type="slidenum">
              <a:rPr lang="en-GB"/>
              <a:pPr>
                <a:defRPr/>
              </a:pPr>
              <a:t>‹#›</a:t>
            </a:fld>
            <a:endParaRPr lang="en-GB"/>
          </a:p>
        </p:txBody>
      </p:sp>
    </p:spTree>
    <p:extLst>
      <p:ext uri="{BB962C8B-B14F-4D97-AF65-F5344CB8AC3E}">
        <p14:creationId xmlns:p14="http://schemas.microsoft.com/office/powerpoint/2010/main" val="31263292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1"/>
            <a:ext cx="2957415" cy="49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069" tIns="46533" rIns="93069" bIns="46533" numCol="1" anchor="t" anchorCtr="0" compatLnSpc="1">
            <a:prstTxWarp prst="textNoShape">
              <a:avLst/>
            </a:prstTxWarp>
          </a:bodyPr>
          <a:lstStyle>
            <a:lvl1pPr algn="l" defTabSz="931529">
              <a:spcBef>
                <a:spcPct val="0"/>
              </a:spcBef>
              <a:buFontTx/>
              <a:buNone/>
              <a:defRPr sz="1200" b="0">
                <a:solidFill>
                  <a:schemeClr val="tx1"/>
                </a:solidFill>
                <a:latin typeface="Arial" charset="0"/>
                <a:ea typeface="+mn-ea"/>
              </a:defRPr>
            </a:lvl1pPr>
          </a:lstStyle>
          <a:p>
            <a:pPr>
              <a:defRPr/>
            </a:pPr>
            <a:endParaRPr lang="en-GB"/>
          </a:p>
        </p:txBody>
      </p:sp>
      <p:sp>
        <p:nvSpPr>
          <p:cNvPr id="4099" name="Rectangle 3"/>
          <p:cNvSpPr>
            <a:spLocks noGrp="1" noChangeArrowheads="1"/>
          </p:cNvSpPr>
          <p:nvPr>
            <p:ph type="dt" idx="1"/>
          </p:nvPr>
        </p:nvSpPr>
        <p:spPr bwMode="auto">
          <a:xfrm>
            <a:off x="3860894" y="1"/>
            <a:ext cx="2957415" cy="49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069" tIns="46533" rIns="93069" bIns="46533" numCol="1" anchor="t" anchorCtr="0" compatLnSpc="1">
            <a:prstTxWarp prst="textNoShape">
              <a:avLst/>
            </a:prstTxWarp>
          </a:bodyPr>
          <a:lstStyle>
            <a:lvl1pPr algn="r" defTabSz="931529">
              <a:spcBef>
                <a:spcPct val="0"/>
              </a:spcBef>
              <a:buFontTx/>
              <a:buNone/>
              <a:defRPr sz="1200" b="0">
                <a:solidFill>
                  <a:schemeClr val="tx1"/>
                </a:solidFill>
                <a:latin typeface="Arial" charset="0"/>
                <a:ea typeface="+mn-ea"/>
              </a:defRPr>
            </a:lvl1pPr>
          </a:lstStyle>
          <a:p>
            <a:pPr>
              <a:defRPr/>
            </a:pPr>
            <a:endParaRPr lang="en-GB"/>
          </a:p>
        </p:txBody>
      </p:sp>
      <p:sp>
        <p:nvSpPr>
          <p:cNvPr id="21508" name="Rectangle 4"/>
          <p:cNvSpPr>
            <a:spLocks noGrp="1" noRot="1" noChangeAspect="1" noChangeArrowheads="1" noTextEdit="1"/>
          </p:cNvSpPr>
          <p:nvPr>
            <p:ph type="sldImg" idx="2"/>
          </p:nvPr>
        </p:nvSpPr>
        <p:spPr bwMode="auto">
          <a:xfrm>
            <a:off x="930275" y="742950"/>
            <a:ext cx="4959350" cy="37195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83588" y="4712022"/>
            <a:ext cx="5452733" cy="4463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069" tIns="46533" rIns="93069" bIns="46533"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102" name="Rectangle 6"/>
          <p:cNvSpPr>
            <a:spLocks noGrp="1" noChangeArrowheads="1"/>
          </p:cNvSpPr>
          <p:nvPr>
            <p:ph type="ftr" sz="quarter" idx="4"/>
          </p:nvPr>
        </p:nvSpPr>
        <p:spPr bwMode="auto">
          <a:xfrm>
            <a:off x="1" y="9420866"/>
            <a:ext cx="2957415" cy="49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069" tIns="46533" rIns="93069" bIns="46533" numCol="1" anchor="b" anchorCtr="0" compatLnSpc="1">
            <a:prstTxWarp prst="textNoShape">
              <a:avLst/>
            </a:prstTxWarp>
          </a:bodyPr>
          <a:lstStyle>
            <a:lvl1pPr algn="l" defTabSz="931529">
              <a:spcBef>
                <a:spcPct val="0"/>
              </a:spcBef>
              <a:buFontTx/>
              <a:buNone/>
              <a:defRPr sz="1200" b="0">
                <a:solidFill>
                  <a:schemeClr val="tx1"/>
                </a:solidFill>
                <a:latin typeface="Arial" charset="0"/>
                <a:ea typeface="+mn-ea"/>
              </a:defRPr>
            </a:lvl1pPr>
          </a:lstStyle>
          <a:p>
            <a:pPr>
              <a:defRPr/>
            </a:pPr>
            <a:endParaRPr lang="en-GB"/>
          </a:p>
        </p:txBody>
      </p:sp>
      <p:sp>
        <p:nvSpPr>
          <p:cNvPr id="4103" name="Rectangle 7"/>
          <p:cNvSpPr>
            <a:spLocks noGrp="1" noChangeArrowheads="1"/>
          </p:cNvSpPr>
          <p:nvPr>
            <p:ph type="sldNum" sz="quarter" idx="5"/>
          </p:nvPr>
        </p:nvSpPr>
        <p:spPr bwMode="auto">
          <a:xfrm>
            <a:off x="3860894" y="9420866"/>
            <a:ext cx="2957415" cy="49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069" tIns="46533" rIns="93069" bIns="46533" numCol="1" anchor="b" anchorCtr="0" compatLnSpc="1">
            <a:prstTxWarp prst="textNoShape">
              <a:avLst/>
            </a:prstTxWarp>
          </a:bodyPr>
          <a:lstStyle>
            <a:lvl1pPr algn="r" defTabSz="931529">
              <a:spcBef>
                <a:spcPct val="0"/>
              </a:spcBef>
              <a:buFontTx/>
              <a:buNone/>
              <a:defRPr b="0">
                <a:solidFill>
                  <a:schemeClr val="tx1"/>
                </a:solidFill>
              </a:defRPr>
            </a:lvl1pPr>
          </a:lstStyle>
          <a:p>
            <a:pPr>
              <a:defRPr/>
            </a:pPr>
            <a:fld id="{C488C7D3-3457-4625-B967-27CDB7C7100A}" type="slidenum">
              <a:rPr lang="en-GB"/>
              <a:pPr>
                <a:defRPr/>
              </a:pPr>
              <a:t>‹#›</a:t>
            </a:fld>
            <a:endParaRPr lang="en-GB"/>
          </a:p>
        </p:txBody>
      </p:sp>
    </p:spTree>
    <p:extLst>
      <p:ext uri="{BB962C8B-B14F-4D97-AF65-F5344CB8AC3E}">
        <p14:creationId xmlns:p14="http://schemas.microsoft.com/office/powerpoint/2010/main" val="2069401784"/>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Arial" charset="0"/>
        <a:ea typeface="ＭＳ Ｐゴシック" pitchFamily="-105" charset="-128"/>
        <a:cs typeface="ＭＳ Ｐゴシック" pitchFamily="-105"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5"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5"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5"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5"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p:spPr>
        <p:txBody>
          <a:bodyPr/>
          <a:lstStyle/>
          <a:p>
            <a:endParaRPr lang="en-US" dirty="0">
              <a:ea typeface="ＭＳ Ｐゴシック" pitchFamily="34" charset="-128"/>
            </a:endParaRPr>
          </a:p>
        </p:txBody>
      </p:sp>
      <p:sp>
        <p:nvSpPr>
          <p:cNvPr id="22532" name="Slide Number Placeholder 3"/>
          <p:cNvSpPr>
            <a:spLocks noGrp="1"/>
          </p:cNvSpPr>
          <p:nvPr>
            <p:ph type="sldNum" sz="quarter" idx="5"/>
          </p:nvPr>
        </p:nvSpPr>
        <p:spPr>
          <a:noFill/>
        </p:spPr>
        <p:txBody>
          <a:bodyPr/>
          <a:lstStyle>
            <a:lvl1pPr defTabSz="931529" eaLnBrk="0" hangingPunct="0">
              <a:defRPr sz="1200" b="1">
                <a:solidFill>
                  <a:schemeClr val="bg1"/>
                </a:solidFill>
                <a:latin typeface="Arial" charset="0"/>
                <a:ea typeface="ＭＳ Ｐゴシック" pitchFamily="34" charset="-128"/>
              </a:defRPr>
            </a:lvl1pPr>
            <a:lvl2pPr marL="742684" indent="-285648" defTabSz="931529" eaLnBrk="0" hangingPunct="0">
              <a:defRPr sz="1200" b="1">
                <a:solidFill>
                  <a:schemeClr val="bg1"/>
                </a:solidFill>
                <a:latin typeface="Arial" charset="0"/>
                <a:ea typeface="ＭＳ Ｐゴシック" pitchFamily="34" charset="-128"/>
              </a:defRPr>
            </a:lvl2pPr>
            <a:lvl3pPr marL="1142590" indent="-228519" defTabSz="931529" eaLnBrk="0" hangingPunct="0">
              <a:defRPr sz="1200" b="1">
                <a:solidFill>
                  <a:schemeClr val="bg1"/>
                </a:solidFill>
                <a:latin typeface="Arial" charset="0"/>
                <a:ea typeface="ＭＳ Ｐゴシック" pitchFamily="34" charset="-128"/>
              </a:defRPr>
            </a:lvl3pPr>
            <a:lvl4pPr marL="1599626" indent="-228519" defTabSz="931529" eaLnBrk="0" hangingPunct="0">
              <a:defRPr sz="1200" b="1">
                <a:solidFill>
                  <a:schemeClr val="bg1"/>
                </a:solidFill>
                <a:latin typeface="Arial" charset="0"/>
                <a:ea typeface="ＭＳ Ｐゴシック" pitchFamily="34" charset="-128"/>
              </a:defRPr>
            </a:lvl4pPr>
            <a:lvl5pPr marL="2056663" indent="-228519" defTabSz="931529" eaLnBrk="0" hangingPunct="0">
              <a:defRPr sz="1200" b="1">
                <a:solidFill>
                  <a:schemeClr val="bg1"/>
                </a:solidFill>
                <a:latin typeface="Arial" charset="0"/>
                <a:ea typeface="ＭＳ Ｐゴシック" pitchFamily="34" charset="-128"/>
              </a:defRPr>
            </a:lvl5pPr>
            <a:lvl6pPr marL="2513700" indent="-228519" algn="ctr" defTabSz="931529"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0736" indent="-228519" algn="ctr" defTabSz="931529"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7772" indent="-228519" algn="ctr" defTabSz="931529"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4808" indent="-228519" algn="ctr" defTabSz="931529"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eaLnBrk="1" hangingPunct="1"/>
            <a:fld id="{965C0868-EA55-4533-A859-10104245AD46}" type="slidenum">
              <a:rPr lang="en-GB" b="0" smtClean="0">
                <a:solidFill>
                  <a:schemeClr val="tx1"/>
                </a:solidFill>
              </a:rPr>
              <a:pPr eaLnBrk="1" hangingPunct="1"/>
              <a:t>1</a:t>
            </a:fld>
            <a:endParaRPr lang="en-GB" b="0" dirty="0">
              <a:solidFill>
                <a:schemeClr val="tx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xfrm>
            <a:off x="933450" y="742950"/>
            <a:ext cx="4957763" cy="3717925"/>
          </a:xfrm>
          <a:ln/>
        </p:spPr>
      </p:sp>
      <p:sp>
        <p:nvSpPr>
          <p:cNvPr id="27651" name="Rectangle 3"/>
          <p:cNvSpPr>
            <a:spLocks noGrp="1" noChangeArrowheads="1"/>
          </p:cNvSpPr>
          <p:nvPr>
            <p:ph type="body" idx="1"/>
          </p:nvPr>
        </p:nvSpPr>
        <p:spPr>
          <a:xfrm>
            <a:off x="678808" y="4710433"/>
            <a:ext cx="5462294" cy="4464683"/>
          </a:xfrm>
          <a:noFill/>
        </p:spPr>
        <p:txBody>
          <a:bodyPr/>
          <a:lstStyle/>
          <a:p>
            <a:endParaRPr lang="en-US">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C488C7D3-3457-4625-B967-27CDB7C7100A}" type="slidenum">
              <a:rPr lang="en-GB" smtClean="0"/>
              <a:pPr>
                <a:defRPr/>
              </a:pPr>
              <a:t>11</a:t>
            </a:fld>
            <a:endParaRPr lang="en-GB"/>
          </a:p>
        </p:txBody>
      </p:sp>
    </p:spTree>
    <p:extLst>
      <p:ext uri="{BB962C8B-B14F-4D97-AF65-F5344CB8AC3E}">
        <p14:creationId xmlns:p14="http://schemas.microsoft.com/office/powerpoint/2010/main" val="17678803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933450" y="742950"/>
            <a:ext cx="4956175" cy="3717925"/>
          </a:xfrm>
          <a:ln/>
        </p:spPr>
      </p:sp>
      <p:sp>
        <p:nvSpPr>
          <p:cNvPr id="78851" name="Rectangle 3"/>
          <p:cNvSpPr>
            <a:spLocks noGrp="1" noChangeArrowheads="1"/>
          </p:cNvSpPr>
          <p:nvPr>
            <p:ph type="body" idx="1"/>
          </p:nvPr>
        </p:nvSpPr>
        <p:spPr>
          <a:xfrm>
            <a:off x="680719" y="4709794"/>
            <a:ext cx="5458465" cy="4466595"/>
          </a:xfrm>
        </p:spPr>
        <p:txBody>
          <a:bodyPr/>
          <a:lstStyle/>
          <a:p>
            <a:endParaRPr lang="en-US">
              <a:ea typeface="ＭＳ Ｐゴシック" pitchFamily="34" charset="-128"/>
            </a:endParaRPr>
          </a:p>
        </p:txBody>
      </p:sp>
    </p:spTree>
    <p:extLst>
      <p:ext uri="{BB962C8B-B14F-4D97-AF65-F5344CB8AC3E}">
        <p14:creationId xmlns:p14="http://schemas.microsoft.com/office/powerpoint/2010/main" val="22573214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C488C7D3-3457-4625-B967-27CDB7C7100A}" type="slidenum">
              <a:rPr lang="en-GB" smtClean="0"/>
              <a:pPr>
                <a:defRPr/>
              </a:pPr>
              <a:t>13</a:t>
            </a:fld>
            <a:endParaRPr lang="en-GB"/>
          </a:p>
        </p:txBody>
      </p:sp>
    </p:spTree>
    <p:extLst>
      <p:ext uri="{BB962C8B-B14F-4D97-AF65-F5344CB8AC3E}">
        <p14:creationId xmlns:p14="http://schemas.microsoft.com/office/powerpoint/2010/main" val="26471291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C488C7D3-3457-4625-B967-27CDB7C7100A}" type="slidenum">
              <a:rPr lang="en-GB" smtClean="0"/>
              <a:pPr>
                <a:defRPr/>
              </a:pPr>
              <a:t>14</a:t>
            </a:fld>
            <a:endParaRPr lang="en-GB"/>
          </a:p>
        </p:txBody>
      </p:sp>
    </p:spTree>
    <p:extLst>
      <p:ext uri="{BB962C8B-B14F-4D97-AF65-F5344CB8AC3E}">
        <p14:creationId xmlns:p14="http://schemas.microsoft.com/office/powerpoint/2010/main" val="15217126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C488C7D3-3457-4625-B967-27CDB7C7100A}" type="slidenum">
              <a:rPr lang="en-GB" smtClean="0"/>
              <a:pPr>
                <a:defRPr/>
              </a:pPr>
              <a:t>15</a:t>
            </a:fld>
            <a:endParaRPr lang="en-GB"/>
          </a:p>
        </p:txBody>
      </p:sp>
    </p:spTree>
    <p:extLst>
      <p:ext uri="{BB962C8B-B14F-4D97-AF65-F5344CB8AC3E}">
        <p14:creationId xmlns:p14="http://schemas.microsoft.com/office/powerpoint/2010/main" val="24671196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xfrm>
            <a:off x="930275" y="741363"/>
            <a:ext cx="4960938" cy="3719512"/>
          </a:xfrm>
          <a:ln/>
        </p:spPr>
      </p:sp>
      <p:sp>
        <p:nvSpPr>
          <p:cNvPr id="23555" name="Rectangle 3"/>
          <p:cNvSpPr>
            <a:spLocks noGrp="1" noChangeArrowheads="1"/>
          </p:cNvSpPr>
          <p:nvPr>
            <p:ph type="body" idx="1"/>
          </p:nvPr>
        </p:nvSpPr>
        <p:spPr>
          <a:xfrm>
            <a:off x="680404" y="4710436"/>
            <a:ext cx="5459107" cy="4466268"/>
          </a:xfrm>
          <a:noFill/>
        </p:spPr>
        <p:txBody>
          <a:bodyPr/>
          <a:lstStyle/>
          <a:p>
            <a:endParaRPr lang="en-US" dirty="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p:spPr>
        <p:txBody>
          <a:bodyPr/>
          <a:lstStyle/>
          <a:p>
            <a:endParaRPr lang="en-US" dirty="0">
              <a:ea typeface="ＭＳ Ｐゴシック" pitchFamily="34" charset="-128"/>
            </a:endParaRPr>
          </a:p>
        </p:txBody>
      </p:sp>
      <p:sp>
        <p:nvSpPr>
          <p:cNvPr id="24580" name="Slide Number Placeholder 3"/>
          <p:cNvSpPr>
            <a:spLocks noGrp="1"/>
          </p:cNvSpPr>
          <p:nvPr>
            <p:ph type="sldNum" sz="quarter" idx="5"/>
          </p:nvPr>
        </p:nvSpPr>
        <p:spPr>
          <a:noFill/>
        </p:spPr>
        <p:txBody>
          <a:bodyPr/>
          <a:lstStyle>
            <a:lvl1pPr defTabSz="931529" eaLnBrk="0" hangingPunct="0">
              <a:defRPr sz="1200" b="1">
                <a:solidFill>
                  <a:schemeClr val="bg1"/>
                </a:solidFill>
                <a:latin typeface="Arial" charset="0"/>
                <a:ea typeface="ＭＳ Ｐゴシック" pitchFamily="34" charset="-128"/>
              </a:defRPr>
            </a:lvl1pPr>
            <a:lvl2pPr marL="742684" indent="-285648" defTabSz="931529" eaLnBrk="0" hangingPunct="0">
              <a:defRPr sz="1200" b="1">
                <a:solidFill>
                  <a:schemeClr val="bg1"/>
                </a:solidFill>
                <a:latin typeface="Arial" charset="0"/>
                <a:ea typeface="ＭＳ Ｐゴシック" pitchFamily="34" charset="-128"/>
              </a:defRPr>
            </a:lvl2pPr>
            <a:lvl3pPr marL="1142590" indent="-228519" defTabSz="931529" eaLnBrk="0" hangingPunct="0">
              <a:defRPr sz="1200" b="1">
                <a:solidFill>
                  <a:schemeClr val="bg1"/>
                </a:solidFill>
                <a:latin typeface="Arial" charset="0"/>
                <a:ea typeface="ＭＳ Ｐゴシック" pitchFamily="34" charset="-128"/>
              </a:defRPr>
            </a:lvl3pPr>
            <a:lvl4pPr marL="1599626" indent="-228519" defTabSz="931529" eaLnBrk="0" hangingPunct="0">
              <a:defRPr sz="1200" b="1">
                <a:solidFill>
                  <a:schemeClr val="bg1"/>
                </a:solidFill>
                <a:latin typeface="Arial" charset="0"/>
                <a:ea typeface="ＭＳ Ｐゴシック" pitchFamily="34" charset="-128"/>
              </a:defRPr>
            </a:lvl4pPr>
            <a:lvl5pPr marL="2056663" indent="-228519" defTabSz="931529" eaLnBrk="0" hangingPunct="0">
              <a:defRPr sz="1200" b="1">
                <a:solidFill>
                  <a:schemeClr val="bg1"/>
                </a:solidFill>
                <a:latin typeface="Arial" charset="0"/>
                <a:ea typeface="ＭＳ Ｐゴシック" pitchFamily="34" charset="-128"/>
              </a:defRPr>
            </a:lvl5pPr>
            <a:lvl6pPr marL="2513700" indent="-228519" algn="ctr" defTabSz="931529"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0736" indent="-228519" algn="ctr" defTabSz="931529"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7772" indent="-228519" algn="ctr" defTabSz="931529"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4808" indent="-228519" algn="ctr" defTabSz="931529"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eaLnBrk="1" hangingPunct="1"/>
            <a:fld id="{B27412F1-8C46-405C-A0BE-195E68F4D349}" type="slidenum">
              <a:rPr lang="en-GB" b="0" smtClean="0">
                <a:solidFill>
                  <a:schemeClr val="tx1"/>
                </a:solidFill>
              </a:rPr>
              <a:pPr eaLnBrk="1" hangingPunct="1"/>
              <a:t>3</a:t>
            </a:fld>
            <a:endParaRPr lang="en-GB" b="0" dirty="0">
              <a:solidFill>
                <a:schemeClr val="tx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C488C7D3-3457-4625-B967-27CDB7C7100A}" type="slidenum">
              <a:rPr lang="en-GB" smtClean="0"/>
              <a:pPr>
                <a:defRPr/>
              </a:pPr>
              <a:t>4</a:t>
            </a:fld>
            <a:endParaRPr lang="en-GB"/>
          </a:p>
        </p:txBody>
      </p:sp>
    </p:spTree>
    <p:extLst>
      <p:ext uri="{BB962C8B-B14F-4D97-AF65-F5344CB8AC3E}">
        <p14:creationId xmlns:p14="http://schemas.microsoft.com/office/powerpoint/2010/main" val="3330088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C488C7D3-3457-4625-B967-27CDB7C7100A}" type="slidenum">
              <a:rPr lang="en-GB" smtClean="0"/>
              <a:pPr>
                <a:defRPr/>
              </a:pPr>
              <a:t>5</a:t>
            </a:fld>
            <a:endParaRPr lang="en-GB"/>
          </a:p>
        </p:txBody>
      </p:sp>
    </p:spTree>
    <p:extLst>
      <p:ext uri="{BB962C8B-B14F-4D97-AF65-F5344CB8AC3E}">
        <p14:creationId xmlns:p14="http://schemas.microsoft.com/office/powerpoint/2010/main" val="13843288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C488C7D3-3457-4625-B967-27CDB7C7100A}" type="slidenum">
              <a:rPr lang="en-GB" smtClean="0"/>
              <a:pPr>
                <a:defRPr/>
              </a:pPr>
              <a:t>6</a:t>
            </a:fld>
            <a:endParaRPr lang="en-GB"/>
          </a:p>
        </p:txBody>
      </p:sp>
    </p:spTree>
    <p:extLst>
      <p:ext uri="{BB962C8B-B14F-4D97-AF65-F5344CB8AC3E}">
        <p14:creationId xmlns:p14="http://schemas.microsoft.com/office/powerpoint/2010/main" val="34631637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C488C7D3-3457-4625-B967-27CDB7C7100A}" type="slidenum">
              <a:rPr lang="en-GB" smtClean="0"/>
              <a:pPr>
                <a:defRPr/>
              </a:pPr>
              <a:t>7</a:t>
            </a:fld>
            <a:endParaRPr lang="en-GB"/>
          </a:p>
        </p:txBody>
      </p:sp>
    </p:spTree>
    <p:extLst>
      <p:ext uri="{BB962C8B-B14F-4D97-AF65-F5344CB8AC3E}">
        <p14:creationId xmlns:p14="http://schemas.microsoft.com/office/powerpoint/2010/main" val="3586409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endParaRPr lang="en-GB"/>
          </a:p>
        </p:txBody>
      </p:sp>
      <p:sp>
        <p:nvSpPr>
          <p:cNvPr id="5" name="Footer Placeholder 4"/>
          <p:cNvSpPr>
            <a:spLocks noGrp="1"/>
          </p:cNvSpPr>
          <p:nvPr>
            <p:ph type="ftr" sz="quarter" idx="11"/>
          </p:nvPr>
        </p:nvSpPr>
        <p:spPr/>
        <p:txBody>
          <a:bodyPr/>
          <a:lstStyle/>
          <a:p>
            <a:pPr>
              <a:defRPr/>
            </a:pPr>
            <a:endParaRPr lang="en-GB"/>
          </a:p>
        </p:txBody>
      </p:sp>
      <p:sp>
        <p:nvSpPr>
          <p:cNvPr id="6" name="Slide Number Placeholder 5"/>
          <p:cNvSpPr>
            <a:spLocks noGrp="1"/>
          </p:cNvSpPr>
          <p:nvPr>
            <p:ph type="sldNum" sz="quarter" idx="12"/>
          </p:nvPr>
        </p:nvSpPr>
        <p:spPr/>
        <p:txBody>
          <a:bodyPr/>
          <a:lstStyle/>
          <a:p>
            <a:pPr>
              <a:defRPr/>
            </a:pPr>
            <a:fld id="{C488C7D3-3457-4625-B967-27CDB7C7100A}" type="slidenum">
              <a:rPr lang="en-GB" smtClean="0"/>
              <a:pPr>
                <a:defRPr/>
              </a:pPr>
              <a:t>8</a:t>
            </a:fld>
            <a:endParaRPr lang="en-GB"/>
          </a:p>
        </p:txBody>
      </p:sp>
    </p:spTree>
    <p:extLst>
      <p:ext uri="{BB962C8B-B14F-4D97-AF65-F5344CB8AC3E}">
        <p14:creationId xmlns:p14="http://schemas.microsoft.com/office/powerpoint/2010/main" val="1823551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p:spPr>
        <p:txBody>
          <a:bodyPr/>
          <a:lstStyle/>
          <a:p>
            <a:endParaRPr lang="en-US" dirty="0">
              <a:ea typeface="ＭＳ Ｐゴシック" pitchFamily="34" charset="-128"/>
            </a:endParaRPr>
          </a:p>
        </p:txBody>
      </p:sp>
      <p:sp>
        <p:nvSpPr>
          <p:cNvPr id="25604" name="Slide Number Placeholder 3"/>
          <p:cNvSpPr>
            <a:spLocks noGrp="1"/>
          </p:cNvSpPr>
          <p:nvPr>
            <p:ph type="sldNum" sz="quarter" idx="5"/>
          </p:nvPr>
        </p:nvSpPr>
        <p:spPr>
          <a:noFill/>
        </p:spPr>
        <p:txBody>
          <a:bodyPr/>
          <a:lstStyle>
            <a:lvl1pPr defTabSz="926996" eaLnBrk="0" hangingPunct="0">
              <a:defRPr sz="1200" b="1">
                <a:solidFill>
                  <a:schemeClr val="bg1"/>
                </a:solidFill>
                <a:latin typeface="Arial" charset="0"/>
                <a:ea typeface="ＭＳ Ｐゴシック" pitchFamily="34" charset="-128"/>
              </a:defRPr>
            </a:lvl1pPr>
            <a:lvl2pPr marL="739072" indent="-284257" defTabSz="926996" eaLnBrk="0" hangingPunct="0">
              <a:defRPr sz="1200" b="1">
                <a:solidFill>
                  <a:schemeClr val="bg1"/>
                </a:solidFill>
                <a:latin typeface="Arial" charset="0"/>
                <a:ea typeface="ＭＳ Ｐゴシック" pitchFamily="34" charset="-128"/>
              </a:defRPr>
            </a:lvl2pPr>
            <a:lvl3pPr marL="1137032" indent="-227407" defTabSz="926996" eaLnBrk="0" hangingPunct="0">
              <a:defRPr sz="1200" b="1">
                <a:solidFill>
                  <a:schemeClr val="bg1"/>
                </a:solidFill>
                <a:latin typeface="Arial" charset="0"/>
                <a:ea typeface="ＭＳ Ｐゴシック" pitchFamily="34" charset="-128"/>
              </a:defRPr>
            </a:lvl3pPr>
            <a:lvl4pPr marL="1591843" indent="-227407" defTabSz="926996" eaLnBrk="0" hangingPunct="0">
              <a:defRPr sz="1200" b="1">
                <a:solidFill>
                  <a:schemeClr val="bg1"/>
                </a:solidFill>
                <a:latin typeface="Arial" charset="0"/>
                <a:ea typeface="ＭＳ Ｐゴシック" pitchFamily="34" charset="-128"/>
              </a:defRPr>
            </a:lvl4pPr>
            <a:lvl5pPr marL="2046658" indent="-227407" defTabSz="926996" eaLnBrk="0" hangingPunct="0">
              <a:defRPr sz="1200" b="1">
                <a:solidFill>
                  <a:schemeClr val="bg1"/>
                </a:solidFill>
                <a:latin typeface="Arial" charset="0"/>
                <a:ea typeface="ＭＳ Ｐゴシック" pitchFamily="34" charset="-128"/>
              </a:defRPr>
            </a:lvl5pPr>
            <a:lvl6pPr marL="2501471" indent="-227407" algn="ctr" defTabSz="926996"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56283" indent="-227407" algn="ctr" defTabSz="926996"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11096" indent="-227407" algn="ctr" defTabSz="926996"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65907" indent="-227407" algn="ctr" defTabSz="926996"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eaLnBrk="1" hangingPunct="1"/>
            <a:fld id="{4D8A5C22-E284-465E-B1BD-793BC956A0A2}" type="slidenum">
              <a:rPr lang="en-GB" b="0" smtClean="0">
                <a:solidFill>
                  <a:prstClr val="black"/>
                </a:solidFill>
              </a:rPr>
              <a:pPr eaLnBrk="1" hangingPunct="1"/>
              <a:t>9</a:t>
            </a:fld>
            <a:endParaRPr lang="en-GB" b="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5.xml"/><Relationship Id="rId4" Type="http://schemas.openxmlformats.org/officeDocument/2006/relationships/image" Target="../media/image4.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6.xml"/><Relationship Id="rId4" Type="http://schemas.openxmlformats.org/officeDocument/2006/relationships/image" Target="../media/image4.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solidFill>
        <a:effectLst/>
      </p:bgPr>
    </p:bg>
    <p:spTree>
      <p:nvGrpSpPr>
        <p:cNvPr id="1" name=""/>
        <p:cNvGrpSpPr/>
        <p:nvPr/>
      </p:nvGrpSpPr>
      <p:grpSpPr>
        <a:xfrm>
          <a:off x="0" y="0"/>
          <a:ext cx="0" cy="0"/>
          <a:chOff x="0" y="0"/>
          <a:chExt cx="0" cy="0"/>
        </a:xfrm>
      </p:grpSpPr>
      <p:pic>
        <p:nvPicPr>
          <p:cNvPr id="4" name="Picture 2" descr="EurexExchange_PPT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ltGray">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EurexExchange_PPT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hidden">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Eurex_Group_Logo_Lockup_NEW"/>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invGray">
          <a:xfrm>
            <a:off x="395288" y="6091238"/>
            <a:ext cx="15208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masterTitle"/>
          <p:cNvSpPr>
            <a:spLocks noGrp="1" noChangeArrowheads="1"/>
          </p:cNvSpPr>
          <p:nvPr>
            <p:ph type="ctrTitle"/>
          </p:nvPr>
        </p:nvSpPr>
        <p:spPr>
          <a:xfrm>
            <a:off x="390525" y="1676400"/>
            <a:ext cx="8078788" cy="1209675"/>
          </a:xfrm>
          <a:extLst>
            <a:ext uri="{91240B29-F687-4F45-9708-019B960494DF}">
              <a14:hiddenLine xmlns:a14="http://schemas.microsoft.com/office/drawing/2010/main" w="9525" algn="ctr">
                <a:solidFill>
                  <a:schemeClr val="tx1"/>
                </a:solidFill>
                <a:miter lim="800000"/>
                <a:headEnd/>
                <a:tailEnd/>
              </a14:hiddenLine>
            </a:ext>
          </a:extLst>
        </p:spPr>
        <p:txBody>
          <a:bodyPr tIns="154800" bIns="45720" anchor="b"/>
          <a:lstStyle>
            <a:lvl1pPr>
              <a:defRPr sz="3000">
                <a:solidFill>
                  <a:schemeClr val="bg1"/>
                </a:solidFill>
              </a:defRPr>
            </a:lvl1pPr>
          </a:lstStyle>
          <a:p>
            <a:pPr lvl="0"/>
            <a:r>
              <a:rPr lang="en-GB" noProof="0"/>
              <a:t>Click to edit Master title style</a:t>
            </a:r>
          </a:p>
        </p:txBody>
      </p:sp>
      <p:sp>
        <p:nvSpPr>
          <p:cNvPr id="49157" name="masterSubtitle"/>
          <p:cNvSpPr>
            <a:spLocks noGrp="1" noChangeArrowheads="1"/>
          </p:cNvSpPr>
          <p:nvPr>
            <p:ph type="subTitle" idx="1"/>
          </p:nvPr>
        </p:nvSpPr>
        <p:spPr>
          <a:xfrm>
            <a:off x="390525" y="2909888"/>
            <a:ext cx="8067675" cy="588962"/>
          </a:xfrm>
          <a:extLst>
            <a:ext uri="{909E8E84-426E-40DD-AFC4-6F175D3DCCD1}">
              <a14:hiddenFill xmlns:a14="http://schemas.microsoft.com/office/drawing/2010/main">
                <a:solidFill>
                  <a:schemeClr val="accent1"/>
                </a:solidFill>
              </a14:hiddenFill>
            </a:ext>
          </a:extLst>
        </p:spPr>
        <p:txBody>
          <a:bodyPr tIns="45720" bIns="45720"/>
          <a:lstStyle>
            <a:lvl1pPr marL="0" indent="0">
              <a:buFontTx/>
              <a:buNone/>
              <a:defRPr sz="1800" b="1">
                <a:solidFill>
                  <a:schemeClr val="accent2"/>
                </a:solidFill>
              </a:defRPr>
            </a:lvl1pPr>
          </a:lstStyle>
          <a:p>
            <a:pPr lvl="0"/>
            <a:r>
              <a:rPr lang="en-GB" noProof="0"/>
              <a:t>Click to edit </a:t>
            </a:r>
          </a:p>
          <a:p>
            <a:pPr lvl="0"/>
            <a:r>
              <a:rPr lang="en-GB" noProof="0"/>
              <a:t>Master subtitle style</a:t>
            </a:r>
          </a:p>
        </p:txBody>
      </p:sp>
    </p:spTree>
    <p:extLst>
      <p:ext uri="{BB962C8B-B14F-4D97-AF65-F5344CB8AC3E}">
        <p14:creationId xmlns:p14="http://schemas.microsoft.com/office/powerpoint/2010/main" val="4245686544"/>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8E91C46A-BF44-4E78-8A45-C92857FEE107}" type="slidenum">
              <a:rPr lang="en-GB"/>
              <a:pPr>
                <a:defRPr/>
              </a:pPr>
              <a:t>‹#›</a:t>
            </a:fld>
            <a:endParaRPr lang="en-GB"/>
          </a:p>
        </p:txBody>
      </p:sp>
    </p:spTree>
    <p:extLst>
      <p:ext uri="{BB962C8B-B14F-4D97-AF65-F5344CB8AC3E}">
        <p14:creationId xmlns:p14="http://schemas.microsoft.com/office/powerpoint/2010/main" val="339516086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8613" y="793750"/>
            <a:ext cx="2095500" cy="5154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2113" y="793750"/>
            <a:ext cx="6134100" cy="5154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62981B31-1404-4E0B-A6B5-FE8AEF37FAB6}" type="slidenum">
              <a:rPr lang="en-GB"/>
              <a:pPr>
                <a:defRPr/>
              </a:pPr>
              <a:t>‹#›</a:t>
            </a:fld>
            <a:endParaRPr lang="en-GB"/>
          </a:p>
        </p:txBody>
      </p:sp>
    </p:spTree>
    <p:extLst>
      <p:ext uri="{BB962C8B-B14F-4D97-AF65-F5344CB8AC3E}">
        <p14:creationId xmlns:p14="http://schemas.microsoft.com/office/powerpoint/2010/main" val="59375229"/>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dirty="0"/>
              <a:t>Click to edit Master title style</a:t>
            </a:r>
            <a:endParaRPr lang="en-GB" dirty="0"/>
          </a:p>
        </p:txBody>
      </p:sp>
      <p:sp>
        <p:nvSpPr>
          <p:cNvPr id="3" name="Text Placeholder 2"/>
          <p:cNvSpPr>
            <a:spLocks noGrp="1"/>
          </p:cNvSpPr>
          <p:nvPr>
            <p:ph type="body" sz="half" idx="1"/>
          </p:nvPr>
        </p:nvSpPr>
        <p:spPr>
          <a:xfrm>
            <a:off x="392113" y="1557338"/>
            <a:ext cx="4114800"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59313" y="1557338"/>
            <a:ext cx="4114800"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7EB29DB3-09B8-4BE5-B93B-43B50BDAE295}" type="slidenum">
              <a:rPr lang="en-GB"/>
              <a:pPr>
                <a:defRPr/>
              </a:pPr>
              <a:t>‹#›</a:t>
            </a:fld>
            <a:endParaRPr lang="en-GB"/>
          </a:p>
        </p:txBody>
      </p:sp>
    </p:spTree>
    <p:extLst>
      <p:ext uri="{BB962C8B-B14F-4D97-AF65-F5344CB8AC3E}">
        <p14:creationId xmlns:p14="http://schemas.microsoft.com/office/powerpoint/2010/main" val="188877566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a:t>Click to edit Master title style</a:t>
            </a:r>
            <a:endParaRPr lang="en-GB"/>
          </a:p>
        </p:txBody>
      </p:sp>
      <p:sp>
        <p:nvSpPr>
          <p:cNvPr id="3" name="Content Placeholder 2"/>
          <p:cNvSpPr>
            <a:spLocks noGrp="1"/>
          </p:cNvSpPr>
          <p:nvPr>
            <p:ph sz="half" idx="1"/>
          </p:nvPr>
        </p:nvSpPr>
        <p:spPr>
          <a:xfrm>
            <a:off x="392113" y="1557338"/>
            <a:ext cx="8382000" cy="2119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392113" y="3829050"/>
            <a:ext cx="8382000" cy="211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6A47F177-8864-4996-B933-FDFCB87CA989}" type="slidenum">
              <a:rPr lang="en-GB"/>
              <a:pPr>
                <a:defRPr/>
              </a:pPr>
              <a:t>‹#›</a:t>
            </a:fld>
            <a:endParaRPr lang="en-GB"/>
          </a:p>
        </p:txBody>
      </p:sp>
    </p:spTree>
    <p:extLst>
      <p:ext uri="{BB962C8B-B14F-4D97-AF65-F5344CB8AC3E}">
        <p14:creationId xmlns:p14="http://schemas.microsoft.com/office/powerpoint/2010/main" val="131786617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a:t>Click to edit Master title style</a:t>
            </a:r>
            <a:endParaRPr lang="en-GB"/>
          </a:p>
        </p:txBody>
      </p:sp>
      <p:sp>
        <p:nvSpPr>
          <p:cNvPr id="3" name="Text Placeholder 2"/>
          <p:cNvSpPr>
            <a:spLocks noGrp="1"/>
          </p:cNvSpPr>
          <p:nvPr>
            <p:ph type="body" sz="half" idx="1"/>
          </p:nvPr>
        </p:nvSpPr>
        <p:spPr>
          <a:xfrm>
            <a:off x="392113" y="1557338"/>
            <a:ext cx="8382000" cy="2119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92113" y="3829050"/>
            <a:ext cx="8382000" cy="211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51604D80-B8A7-4D69-939E-62AAD128E5E2}" type="slidenum">
              <a:rPr lang="en-GB"/>
              <a:pPr>
                <a:defRPr/>
              </a:pPr>
              <a:t>‹#›</a:t>
            </a:fld>
            <a:endParaRPr lang="en-GB"/>
          </a:p>
        </p:txBody>
      </p:sp>
    </p:spTree>
    <p:extLst>
      <p:ext uri="{BB962C8B-B14F-4D97-AF65-F5344CB8AC3E}">
        <p14:creationId xmlns:p14="http://schemas.microsoft.com/office/powerpoint/2010/main" val="3435025166"/>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2113" y="793750"/>
            <a:ext cx="8382000" cy="51546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Rectangle 5"/>
          <p:cNvSpPr>
            <a:spLocks noGrp="1" noChangeArrowheads="1"/>
          </p:cNvSpPr>
          <p:nvPr>
            <p:ph type="sldNum" sz="quarter" idx="10"/>
          </p:nvPr>
        </p:nvSpPr>
        <p:spPr>
          <a:ln/>
        </p:spPr>
        <p:txBody>
          <a:bodyPr/>
          <a:lstStyle>
            <a:lvl1pPr>
              <a:defRPr/>
            </a:lvl1pPr>
          </a:lstStyle>
          <a:p>
            <a:pPr>
              <a:defRPr/>
            </a:pPr>
            <a:fld id="{02D6D567-8404-4EB1-9911-3A3553EEEA53}" type="slidenum">
              <a:rPr lang="en-GB"/>
              <a:pPr>
                <a:defRPr/>
              </a:pPr>
              <a:t>‹#›</a:t>
            </a:fld>
            <a:endParaRPr lang="en-GB"/>
          </a:p>
        </p:txBody>
      </p:sp>
    </p:spTree>
    <p:extLst>
      <p:ext uri="{BB962C8B-B14F-4D97-AF65-F5344CB8AC3E}">
        <p14:creationId xmlns:p14="http://schemas.microsoft.com/office/powerpoint/2010/main" val="2275488062"/>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a:t>Click to edit Master title style</a:t>
            </a:r>
            <a:endParaRPr lang="en-GB"/>
          </a:p>
        </p:txBody>
      </p:sp>
      <p:sp>
        <p:nvSpPr>
          <p:cNvPr id="3" name="Table Placeholder 2"/>
          <p:cNvSpPr>
            <a:spLocks noGrp="1"/>
          </p:cNvSpPr>
          <p:nvPr>
            <p:ph type="tbl" idx="1"/>
          </p:nvPr>
        </p:nvSpPr>
        <p:spPr>
          <a:xfrm>
            <a:off x="392113" y="1557338"/>
            <a:ext cx="8382000" cy="4391025"/>
          </a:xfrm>
        </p:spPr>
        <p:txBody>
          <a:bodyPr/>
          <a:lstStyle/>
          <a:p>
            <a:pPr lvl="0"/>
            <a:endParaRPr lang="en-GB" noProof="0"/>
          </a:p>
        </p:txBody>
      </p:sp>
      <p:sp>
        <p:nvSpPr>
          <p:cNvPr id="4" name="Rectangle 5"/>
          <p:cNvSpPr>
            <a:spLocks noGrp="1" noChangeArrowheads="1"/>
          </p:cNvSpPr>
          <p:nvPr>
            <p:ph type="sldNum" sz="quarter" idx="10"/>
          </p:nvPr>
        </p:nvSpPr>
        <p:spPr>
          <a:ln/>
        </p:spPr>
        <p:txBody>
          <a:bodyPr/>
          <a:lstStyle>
            <a:lvl1pPr>
              <a:defRPr/>
            </a:lvl1pPr>
          </a:lstStyle>
          <a:p>
            <a:pPr>
              <a:defRPr/>
            </a:pPr>
            <a:fld id="{740CCF0A-56CF-4766-BB0A-410661B6349C}" type="slidenum">
              <a:rPr lang="en-GB"/>
              <a:pPr>
                <a:defRPr/>
              </a:pPr>
              <a:t>‹#›</a:t>
            </a:fld>
            <a:endParaRPr lang="en-GB"/>
          </a:p>
        </p:txBody>
      </p:sp>
    </p:spTree>
    <p:extLst>
      <p:ext uri="{BB962C8B-B14F-4D97-AF65-F5344CB8AC3E}">
        <p14:creationId xmlns:p14="http://schemas.microsoft.com/office/powerpoint/2010/main" val="2972072388"/>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a:t>Click to edit Master title style</a:t>
            </a:r>
            <a:endParaRPr lang="en-GB"/>
          </a:p>
        </p:txBody>
      </p:sp>
      <p:sp>
        <p:nvSpPr>
          <p:cNvPr id="3" name="Chart Placeholder 2"/>
          <p:cNvSpPr>
            <a:spLocks noGrp="1"/>
          </p:cNvSpPr>
          <p:nvPr>
            <p:ph type="chart" idx="1"/>
          </p:nvPr>
        </p:nvSpPr>
        <p:spPr>
          <a:xfrm>
            <a:off x="392113" y="1557338"/>
            <a:ext cx="8382000" cy="4391025"/>
          </a:xfrm>
        </p:spPr>
        <p:txBody>
          <a:bodyPr/>
          <a:lstStyle/>
          <a:p>
            <a:pPr lvl="0"/>
            <a:endParaRPr lang="en-GB" noProof="0"/>
          </a:p>
        </p:txBody>
      </p:sp>
      <p:sp>
        <p:nvSpPr>
          <p:cNvPr id="4" name="Rectangle 5"/>
          <p:cNvSpPr>
            <a:spLocks noGrp="1" noChangeArrowheads="1"/>
          </p:cNvSpPr>
          <p:nvPr>
            <p:ph type="sldNum" sz="quarter" idx="10"/>
          </p:nvPr>
        </p:nvSpPr>
        <p:spPr>
          <a:ln/>
        </p:spPr>
        <p:txBody>
          <a:bodyPr/>
          <a:lstStyle>
            <a:lvl1pPr>
              <a:defRPr/>
            </a:lvl1pPr>
          </a:lstStyle>
          <a:p>
            <a:pPr>
              <a:defRPr/>
            </a:pPr>
            <a:fld id="{80753652-7AD9-4091-966A-326314A597D4}" type="slidenum">
              <a:rPr lang="en-GB"/>
              <a:pPr>
                <a:defRPr/>
              </a:pPr>
              <a:t>‹#›</a:t>
            </a:fld>
            <a:endParaRPr lang="en-GB"/>
          </a:p>
        </p:txBody>
      </p:sp>
    </p:spTree>
    <p:extLst>
      <p:ext uri="{BB962C8B-B14F-4D97-AF65-F5344CB8AC3E}">
        <p14:creationId xmlns:p14="http://schemas.microsoft.com/office/powerpoint/2010/main" val="3471881984"/>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solidFill>
        <a:effectLst/>
      </p:bgPr>
    </p:bg>
    <p:spTree>
      <p:nvGrpSpPr>
        <p:cNvPr id="1" name=""/>
        <p:cNvGrpSpPr/>
        <p:nvPr/>
      </p:nvGrpSpPr>
      <p:grpSpPr>
        <a:xfrm>
          <a:off x="0" y="0"/>
          <a:ext cx="0" cy="0"/>
          <a:chOff x="0" y="0"/>
          <a:chExt cx="0" cy="0"/>
        </a:xfrm>
      </p:grpSpPr>
      <p:pic>
        <p:nvPicPr>
          <p:cNvPr id="4" name="Picture 2" descr="EurexExchange_PPT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ltGray">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EurexExchange_PP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hidden">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Eurex_Group_Logo_Lockup_NE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invGray">
          <a:xfrm>
            <a:off x="395288" y="6091238"/>
            <a:ext cx="15208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masterTitle"/>
          <p:cNvSpPr>
            <a:spLocks noGrp="1" noChangeArrowheads="1"/>
          </p:cNvSpPr>
          <p:nvPr>
            <p:ph type="ctrTitle"/>
          </p:nvPr>
        </p:nvSpPr>
        <p:spPr>
          <a:xfrm>
            <a:off x="390525" y="1676400"/>
            <a:ext cx="8078788" cy="1209675"/>
          </a:xfrm>
          <a:extLst>
            <a:ext uri="{91240B29-F687-4F45-9708-019B960494DF}">
              <a14:hiddenLine xmlns:a14="http://schemas.microsoft.com/office/drawing/2010/main" w="9525" algn="ctr">
                <a:solidFill>
                  <a:schemeClr val="tx1"/>
                </a:solidFill>
                <a:miter lim="800000"/>
                <a:headEnd/>
                <a:tailEnd/>
              </a14:hiddenLine>
            </a:ext>
          </a:extLst>
        </p:spPr>
        <p:txBody>
          <a:bodyPr tIns="154800" bIns="45720" anchor="b"/>
          <a:lstStyle>
            <a:lvl1pPr>
              <a:defRPr sz="3000">
                <a:solidFill>
                  <a:schemeClr val="bg1"/>
                </a:solidFill>
              </a:defRPr>
            </a:lvl1pPr>
          </a:lstStyle>
          <a:p>
            <a:pPr lvl="0"/>
            <a:r>
              <a:rPr lang="en-GB" noProof="0"/>
              <a:t>Click to edit Master title style</a:t>
            </a:r>
          </a:p>
        </p:txBody>
      </p:sp>
      <p:sp>
        <p:nvSpPr>
          <p:cNvPr id="49157" name="masterSubtitle"/>
          <p:cNvSpPr>
            <a:spLocks noGrp="1" noChangeArrowheads="1"/>
          </p:cNvSpPr>
          <p:nvPr>
            <p:ph type="subTitle" idx="1"/>
          </p:nvPr>
        </p:nvSpPr>
        <p:spPr>
          <a:xfrm>
            <a:off x="390525" y="2909888"/>
            <a:ext cx="8067675" cy="588962"/>
          </a:xfrm>
          <a:extLst>
            <a:ext uri="{909E8E84-426E-40DD-AFC4-6F175D3DCCD1}">
              <a14:hiddenFill xmlns:a14="http://schemas.microsoft.com/office/drawing/2010/main">
                <a:solidFill>
                  <a:schemeClr val="accent1"/>
                </a:solidFill>
              </a14:hiddenFill>
            </a:ext>
          </a:extLst>
        </p:spPr>
        <p:txBody>
          <a:bodyPr tIns="45720" bIns="45720"/>
          <a:lstStyle>
            <a:lvl1pPr marL="0" indent="0">
              <a:buFontTx/>
              <a:buNone/>
              <a:defRPr sz="1800" b="1">
                <a:solidFill>
                  <a:schemeClr val="accent2"/>
                </a:solidFill>
              </a:defRPr>
            </a:lvl1pPr>
          </a:lstStyle>
          <a:p>
            <a:pPr lvl="0"/>
            <a:r>
              <a:rPr lang="en-GB" noProof="0"/>
              <a:t>Click to edit </a:t>
            </a:r>
          </a:p>
          <a:p>
            <a:pPr lvl="0"/>
            <a:r>
              <a:rPr lang="en-GB" noProof="0"/>
              <a:t>Master subtitle style</a:t>
            </a:r>
          </a:p>
        </p:txBody>
      </p:sp>
    </p:spTree>
    <p:extLst>
      <p:ext uri="{BB962C8B-B14F-4D97-AF65-F5344CB8AC3E}">
        <p14:creationId xmlns:p14="http://schemas.microsoft.com/office/powerpoint/2010/main" val="1023074000"/>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Rectangle 5"/>
          <p:cNvSpPr>
            <a:spLocks noGrp="1" noChangeArrowheads="1"/>
          </p:cNvSpPr>
          <p:nvPr>
            <p:ph type="sldNum" sz="quarter" idx="10"/>
          </p:nvPr>
        </p:nvSpPr>
        <p:spPr>
          <a:ln/>
        </p:spPr>
        <p:txBody>
          <a:bodyPr/>
          <a:lstStyle>
            <a:lvl1pPr>
              <a:defRPr/>
            </a:lvl1pPr>
          </a:lstStyle>
          <a:p>
            <a:pPr>
              <a:defRPr/>
            </a:pPr>
            <a:fld id="{1C89E426-5600-4273-8CD4-981452BACFAF}" type="slidenum">
              <a:rPr lang="en-GB"/>
              <a:pPr>
                <a:defRPr/>
              </a:pPr>
              <a:t>‹#›</a:t>
            </a:fld>
            <a:endParaRPr lang="en-GB"/>
          </a:p>
        </p:txBody>
      </p:sp>
    </p:spTree>
    <p:extLst>
      <p:ext uri="{BB962C8B-B14F-4D97-AF65-F5344CB8AC3E}">
        <p14:creationId xmlns:p14="http://schemas.microsoft.com/office/powerpoint/2010/main" val="147077772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B71E750D-666D-4F3F-8A23-17EECB61534A}" type="slidenum">
              <a:rPr lang="en-GB"/>
              <a:pPr>
                <a:defRPr/>
              </a:pPr>
              <a:t>‹#›</a:t>
            </a:fld>
            <a:endParaRPr lang="en-GB"/>
          </a:p>
        </p:txBody>
      </p:sp>
    </p:spTree>
    <p:extLst>
      <p:ext uri="{BB962C8B-B14F-4D97-AF65-F5344CB8AC3E}">
        <p14:creationId xmlns:p14="http://schemas.microsoft.com/office/powerpoint/2010/main" val="1792597442"/>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286E97B9-5900-4791-8118-5D58E59B96AE}" type="slidenum">
              <a:rPr lang="en-GB"/>
              <a:pPr>
                <a:defRPr/>
              </a:pPr>
              <a:t>‹#›</a:t>
            </a:fld>
            <a:endParaRPr lang="en-GB"/>
          </a:p>
        </p:txBody>
      </p:sp>
    </p:spTree>
    <p:extLst>
      <p:ext uri="{BB962C8B-B14F-4D97-AF65-F5344CB8AC3E}">
        <p14:creationId xmlns:p14="http://schemas.microsoft.com/office/powerpoint/2010/main" val="3038959177"/>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92113" y="1557338"/>
            <a:ext cx="4114800"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59313" y="1557338"/>
            <a:ext cx="4114800"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714417CB-BACC-4970-B08E-107015A0C1A2}" type="slidenum">
              <a:rPr lang="en-GB"/>
              <a:pPr>
                <a:defRPr/>
              </a:pPr>
              <a:t>‹#›</a:t>
            </a:fld>
            <a:endParaRPr lang="en-GB"/>
          </a:p>
        </p:txBody>
      </p:sp>
    </p:spTree>
    <p:extLst>
      <p:ext uri="{BB962C8B-B14F-4D97-AF65-F5344CB8AC3E}">
        <p14:creationId xmlns:p14="http://schemas.microsoft.com/office/powerpoint/2010/main" val="3156015194"/>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sldNum" sz="quarter" idx="10"/>
          </p:nvPr>
        </p:nvSpPr>
        <p:spPr>
          <a:ln/>
        </p:spPr>
        <p:txBody>
          <a:bodyPr/>
          <a:lstStyle>
            <a:lvl1pPr>
              <a:defRPr/>
            </a:lvl1pPr>
          </a:lstStyle>
          <a:p>
            <a:pPr>
              <a:defRPr/>
            </a:pPr>
            <a:fld id="{CDAD2453-99FE-42F4-A0EF-F370BD613224}" type="slidenum">
              <a:rPr lang="en-GB"/>
              <a:pPr>
                <a:defRPr/>
              </a:pPr>
              <a:t>‹#›</a:t>
            </a:fld>
            <a:endParaRPr lang="en-GB"/>
          </a:p>
        </p:txBody>
      </p:sp>
    </p:spTree>
    <p:extLst>
      <p:ext uri="{BB962C8B-B14F-4D97-AF65-F5344CB8AC3E}">
        <p14:creationId xmlns:p14="http://schemas.microsoft.com/office/powerpoint/2010/main" val="149771607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sldNum" sz="quarter" idx="10"/>
          </p:nvPr>
        </p:nvSpPr>
        <p:spPr>
          <a:ln/>
        </p:spPr>
        <p:txBody>
          <a:bodyPr/>
          <a:lstStyle>
            <a:lvl1pPr>
              <a:defRPr/>
            </a:lvl1pPr>
          </a:lstStyle>
          <a:p>
            <a:pPr>
              <a:defRPr/>
            </a:pPr>
            <a:fld id="{F8B9AEE5-28CF-4E06-96C1-311F8926BDA2}" type="slidenum">
              <a:rPr lang="en-GB"/>
              <a:pPr>
                <a:defRPr/>
              </a:pPr>
              <a:t>‹#›</a:t>
            </a:fld>
            <a:endParaRPr lang="en-GB"/>
          </a:p>
        </p:txBody>
      </p:sp>
    </p:spTree>
    <p:extLst>
      <p:ext uri="{BB962C8B-B14F-4D97-AF65-F5344CB8AC3E}">
        <p14:creationId xmlns:p14="http://schemas.microsoft.com/office/powerpoint/2010/main" val="402662404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8C81F73F-A2D4-4BE1-9D8D-AEE3BB5E112B}" type="slidenum">
              <a:rPr lang="en-GB"/>
              <a:pPr>
                <a:defRPr/>
              </a:pPr>
              <a:t>‹#›</a:t>
            </a:fld>
            <a:endParaRPr lang="en-GB"/>
          </a:p>
        </p:txBody>
      </p:sp>
    </p:spTree>
    <p:extLst>
      <p:ext uri="{BB962C8B-B14F-4D97-AF65-F5344CB8AC3E}">
        <p14:creationId xmlns:p14="http://schemas.microsoft.com/office/powerpoint/2010/main" val="2120130077"/>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02ADA7A-7A81-4EA7-9C0D-985BC7E2E288}" type="slidenum">
              <a:rPr lang="en-GB"/>
              <a:pPr>
                <a:defRPr/>
              </a:pPr>
              <a:t>‹#›</a:t>
            </a:fld>
            <a:endParaRPr lang="en-GB"/>
          </a:p>
        </p:txBody>
      </p:sp>
    </p:spTree>
    <p:extLst>
      <p:ext uri="{BB962C8B-B14F-4D97-AF65-F5344CB8AC3E}">
        <p14:creationId xmlns:p14="http://schemas.microsoft.com/office/powerpoint/2010/main" val="2326591480"/>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17F7E0F4-116C-4CD7-B7D3-38ABDA692CA2}" type="slidenum">
              <a:rPr lang="en-GB"/>
              <a:pPr>
                <a:defRPr/>
              </a:pPr>
              <a:t>‹#›</a:t>
            </a:fld>
            <a:endParaRPr lang="en-GB"/>
          </a:p>
        </p:txBody>
      </p:sp>
    </p:spTree>
    <p:extLst>
      <p:ext uri="{BB962C8B-B14F-4D97-AF65-F5344CB8AC3E}">
        <p14:creationId xmlns:p14="http://schemas.microsoft.com/office/powerpoint/2010/main" val="809220720"/>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5530C681-B5FF-4271-8573-35B3293B5486}" type="slidenum">
              <a:rPr lang="en-GB"/>
              <a:pPr>
                <a:defRPr/>
              </a:pPr>
              <a:t>‹#›</a:t>
            </a:fld>
            <a:endParaRPr lang="en-GB"/>
          </a:p>
        </p:txBody>
      </p:sp>
    </p:spTree>
    <p:extLst>
      <p:ext uri="{BB962C8B-B14F-4D97-AF65-F5344CB8AC3E}">
        <p14:creationId xmlns:p14="http://schemas.microsoft.com/office/powerpoint/2010/main" val="3712255888"/>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8613" y="793750"/>
            <a:ext cx="2095500" cy="5154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2113" y="793750"/>
            <a:ext cx="6134100" cy="5154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9831E89D-CBBF-47C0-862D-E02E314E02B2}" type="slidenum">
              <a:rPr lang="en-GB"/>
              <a:pPr>
                <a:defRPr/>
              </a:pPr>
              <a:t>‹#›</a:t>
            </a:fld>
            <a:endParaRPr lang="en-GB"/>
          </a:p>
        </p:txBody>
      </p:sp>
    </p:spTree>
    <p:extLst>
      <p:ext uri="{BB962C8B-B14F-4D97-AF65-F5344CB8AC3E}">
        <p14:creationId xmlns:p14="http://schemas.microsoft.com/office/powerpoint/2010/main" val="21794635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a:t>Click to edit Master title style</a:t>
            </a:r>
            <a:endParaRPr lang="en-GB"/>
          </a:p>
        </p:txBody>
      </p:sp>
      <p:sp>
        <p:nvSpPr>
          <p:cNvPr id="3" name="Text Placeholder 2"/>
          <p:cNvSpPr>
            <a:spLocks noGrp="1"/>
          </p:cNvSpPr>
          <p:nvPr>
            <p:ph type="body" sz="half" idx="1"/>
          </p:nvPr>
        </p:nvSpPr>
        <p:spPr>
          <a:xfrm>
            <a:off x="392113" y="1557338"/>
            <a:ext cx="4114800"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59313" y="1557338"/>
            <a:ext cx="4114800"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D7C32E8F-8F0D-4F6D-ADF0-7E544908A25C}" type="slidenum">
              <a:rPr lang="en-GB"/>
              <a:pPr>
                <a:defRPr/>
              </a:pPr>
              <a:t>‹#›</a:t>
            </a:fld>
            <a:endParaRPr lang="en-GB"/>
          </a:p>
        </p:txBody>
      </p:sp>
    </p:spTree>
    <p:extLst>
      <p:ext uri="{BB962C8B-B14F-4D97-AF65-F5344CB8AC3E}">
        <p14:creationId xmlns:p14="http://schemas.microsoft.com/office/powerpoint/2010/main" val="709415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1FD5E1A-C0A8-4F87-B643-06BA3191A6A6}" type="slidenum">
              <a:rPr lang="en-GB"/>
              <a:pPr>
                <a:defRPr/>
              </a:pPr>
              <a:t>‹#›</a:t>
            </a:fld>
            <a:endParaRPr lang="en-GB"/>
          </a:p>
        </p:txBody>
      </p:sp>
    </p:spTree>
    <p:extLst>
      <p:ext uri="{BB962C8B-B14F-4D97-AF65-F5344CB8AC3E}">
        <p14:creationId xmlns:p14="http://schemas.microsoft.com/office/powerpoint/2010/main" val="4105159637"/>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92113" y="793750"/>
            <a:ext cx="8382000" cy="496888"/>
          </a:xfrm>
          <a:prstGeom prst="rect">
            <a:avLst/>
          </a:prstGeom>
        </p:spPr>
        <p:txBody>
          <a:bodyPr/>
          <a:lstStyle/>
          <a:p>
            <a:r>
              <a:rPr lang="en-US"/>
              <a:t>Click to edit Master title style</a:t>
            </a:r>
            <a:endParaRPr lang="en-GB"/>
          </a:p>
        </p:txBody>
      </p:sp>
      <p:sp>
        <p:nvSpPr>
          <p:cNvPr id="3" name="Content Placeholder 2"/>
          <p:cNvSpPr>
            <a:spLocks noGrp="1"/>
          </p:cNvSpPr>
          <p:nvPr>
            <p:ph sz="quarter" idx="1"/>
          </p:nvPr>
        </p:nvSpPr>
        <p:spPr>
          <a:xfrm>
            <a:off x="392113" y="1557338"/>
            <a:ext cx="4114800" cy="21193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659313" y="1557338"/>
            <a:ext cx="4114800" cy="21193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392113" y="3829050"/>
            <a:ext cx="4114800" cy="21193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ontent Placeholder 5"/>
          <p:cNvSpPr>
            <a:spLocks noGrp="1"/>
          </p:cNvSpPr>
          <p:nvPr>
            <p:ph sz="quarter" idx="4"/>
          </p:nvPr>
        </p:nvSpPr>
        <p:spPr>
          <a:xfrm>
            <a:off x="4659313" y="3829050"/>
            <a:ext cx="4114800" cy="21193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6"/>
          <p:cNvSpPr>
            <a:spLocks noGrp="1" noChangeArrowheads="1"/>
          </p:cNvSpPr>
          <p:nvPr>
            <p:ph type="sldNum" sz="quarter" idx="10"/>
          </p:nvPr>
        </p:nvSpPr>
        <p:spPr>
          <a:ln/>
        </p:spPr>
        <p:txBody>
          <a:bodyPr/>
          <a:lstStyle>
            <a:lvl1pPr>
              <a:defRPr/>
            </a:lvl1pPr>
          </a:lstStyle>
          <a:p>
            <a:pPr>
              <a:defRPr/>
            </a:pPr>
            <a:fld id="{2F646590-8084-487D-BFCB-A0FAA2BE8B33}" type="slidenum">
              <a:rPr lang="en-GB"/>
              <a:pPr>
                <a:defRPr/>
              </a:pPr>
              <a:t>‹#›</a:t>
            </a:fld>
            <a:endParaRPr lang="en-GB" dirty="0"/>
          </a:p>
        </p:txBody>
      </p:sp>
    </p:spTree>
    <p:extLst>
      <p:ext uri="{BB962C8B-B14F-4D97-AF65-F5344CB8AC3E}">
        <p14:creationId xmlns:p14="http://schemas.microsoft.com/office/powerpoint/2010/main" val="294317181"/>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solidFill>
        <a:effectLst/>
      </p:bgPr>
    </p:bg>
    <p:spTree>
      <p:nvGrpSpPr>
        <p:cNvPr id="1" name=""/>
        <p:cNvGrpSpPr/>
        <p:nvPr/>
      </p:nvGrpSpPr>
      <p:grpSpPr>
        <a:xfrm>
          <a:off x="0" y="0"/>
          <a:ext cx="0" cy="0"/>
          <a:chOff x="0" y="0"/>
          <a:chExt cx="0" cy="0"/>
        </a:xfrm>
      </p:grpSpPr>
      <p:pic>
        <p:nvPicPr>
          <p:cNvPr id="4" name="Picture 2" descr="EurexExchange_PPT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ltGray">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EurexExchange_PP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hidden">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Eurex_Group_Logo_Lockup_NE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invGray">
          <a:xfrm>
            <a:off x="395288" y="6091238"/>
            <a:ext cx="15208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masterTitle"/>
          <p:cNvSpPr>
            <a:spLocks noGrp="1" noChangeArrowheads="1"/>
          </p:cNvSpPr>
          <p:nvPr>
            <p:ph type="ctrTitle"/>
          </p:nvPr>
        </p:nvSpPr>
        <p:spPr>
          <a:xfrm>
            <a:off x="390525" y="1676400"/>
            <a:ext cx="8078788" cy="1209675"/>
          </a:xfrm>
          <a:extLst>
            <a:ext uri="{91240B29-F687-4F45-9708-019B960494DF}">
              <a14:hiddenLine xmlns:a14="http://schemas.microsoft.com/office/drawing/2010/main" w="9525" algn="ctr">
                <a:solidFill>
                  <a:schemeClr val="tx1"/>
                </a:solidFill>
                <a:miter lim="800000"/>
                <a:headEnd/>
                <a:tailEnd/>
              </a14:hiddenLine>
            </a:ext>
          </a:extLst>
        </p:spPr>
        <p:txBody>
          <a:bodyPr tIns="154800" bIns="45720" anchor="b"/>
          <a:lstStyle>
            <a:lvl1pPr>
              <a:defRPr sz="3000">
                <a:solidFill>
                  <a:schemeClr val="bg1"/>
                </a:solidFill>
              </a:defRPr>
            </a:lvl1pPr>
          </a:lstStyle>
          <a:p>
            <a:pPr lvl="0"/>
            <a:r>
              <a:rPr lang="en-GB" noProof="0"/>
              <a:t>Click to edit Master title style</a:t>
            </a:r>
          </a:p>
        </p:txBody>
      </p:sp>
      <p:sp>
        <p:nvSpPr>
          <p:cNvPr id="49157" name="masterSubtitle"/>
          <p:cNvSpPr>
            <a:spLocks noGrp="1" noChangeArrowheads="1"/>
          </p:cNvSpPr>
          <p:nvPr>
            <p:ph type="subTitle" idx="1"/>
          </p:nvPr>
        </p:nvSpPr>
        <p:spPr>
          <a:xfrm>
            <a:off x="390525" y="2909888"/>
            <a:ext cx="8067675" cy="588962"/>
          </a:xfrm>
          <a:extLst>
            <a:ext uri="{909E8E84-426E-40DD-AFC4-6F175D3DCCD1}">
              <a14:hiddenFill xmlns:a14="http://schemas.microsoft.com/office/drawing/2010/main">
                <a:solidFill>
                  <a:schemeClr val="accent1"/>
                </a:solidFill>
              </a14:hiddenFill>
            </a:ext>
          </a:extLst>
        </p:spPr>
        <p:txBody>
          <a:bodyPr tIns="45720" bIns="45720"/>
          <a:lstStyle>
            <a:lvl1pPr marL="0" indent="0">
              <a:buFontTx/>
              <a:buNone/>
              <a:defRPr sz="1800" b="1">
                <a:solidFill>
                  <a:schemeClr val="accent2"/>
                </a:solidFill>
              </a:defRPr>
            </a:lvl1pPr>
          </a:lstStyle>
          <a:p>
            <a:pPr lvl="0"/>
            <a:r>
              <a:rPr lang="en-GB" noProof="0"/>
              <a:t>Click to edit </a:t>
            </a:r>
          </a:p>
          <a:p>
            <a:pPr lvl="0"/>
            <a:r>
              <a:rPr lang="en-GB" noProof="0"/>
              <a:t>Master subtitle style</a:t>
            </a:r>
          </a:p>
        </p:txBody>
      </p:sp>
    </p:spTree>
    <p:extLst>
      <p:ext uri="{BB962C8B-B14F-4D97-AF65-F5344CB8AC3E}">
        <p14:creationId xmlns:p14="http://schemas.microsoft.com/office/powerpoint/2010/main" val="4033404416"/>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Rectangle 5"/>
          <p:cNvSpPr>
            <a:spLocks noGrp="1" noChangeArrowheads="1"/>
          </p:cNvSpPr>
          <p:nvPr>
            <p:ph type="sldNum" sz="quarter" idx="10"/>
          </p:nvPr>
        </p:nvSpPr>
        <p:spPr>
          <a:ln/>
        </p:spPr>
        <p:txBody>
          <a:bodyPr/>
          <a:lstStyle>
            <a:lvl1pPr>
              <a:defRPr/>
            </a:lvl1pPr>
          </a:lstStyle>
          <a:p>
            <a:pPr>
              <a:defRPr/>
            </a:pPr>
            <a:fld id="{1C89E426-5600-4273-8CD4-981452BACFAF}" type="slidenum">
              <a:rPr lang="en-GB"/>
              <a:pPr>
                <a:defRPr/>
              </a:pPr>
              <a:t>‹#›</a:t>
            </a:fld>
            <a:endParaRPr lang="en-GB"/>
          </a:p>
        </p:txBody>
      </p:sp>
    </p:spTree>
    <p:extLst>
      <p:ext uri="{BB962C8B-B14F-4D97-AF65-F5344CB8AC3E}">
        <p14:creationId xmlns:p14="http://schemas.microsoft.com/office/powerpoint/2010/main" val="325653388"/>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286E97B9-5900-4791-8118-5D58E59B96AE}" type="slidenum">
              <a:rPr lang="en-GB"/>
              <a:pPr>
                <a:defRPr/>
              </a:pPr>
              <a:t>‹#›</a:t>
            </a:fld>
            <a:endParaRPr lang="en-GB"/>
          </a:p>
        </p:txBody>
      </p:sp>
    </p:spTree>
    <p:extLst>
      <p:ext uri="{BB962C8B-B14F-4D97-AF65-F5344CB8AC3E}">
        <p14:creationId xmlns:p14="http://schemas.microsoft.com/office/powerpoint/2010/main" val="4144574773"/>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92113" y="1557338"/>
            <a:ext cx="4114800"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59313" y="1557338"/>
            <a:ext cx="4114800"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714417CB-BACC-4970-B08E-107015A0C1A2}" type="slidenum">
              <a:rPr lang="en-GB"/>
              <a:pPr>
                <a:defRPr/>
              </a:pPr>
              <a:t>‹#›</a:t>
            </a:fld>
            <a:endParaRPr lang="en-GB"/>
          </a:p>
        </p:txBody>
      </p:sp>
    </p:spTree>
    <p:extLst>
      <p:ext uri="{BB962C8B-B14F-4D97-AF65-F5344CB8AC3E}">
        <p14:creationId xmlns:p14="http://schemas.microsoft.com/office/powerpoint/2010/main" val="50314271"/>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sldNum" sz="quarter" idx="10"/>
          </p:nvPr>
        </p:nvSpPr>
        <p:spPr>
          <a:ln/>
        </p:spPr>
        <p:txBody>
          <a:bodyPr/>
          <a:lstStyle>
            <a:lvl1pPr>
              <a:defRPr/>
            </a:lvl1pPr>
          </a:lstStyle>
          <a:p>
            <a:pPr>
              <a:defRPr/>
            </a:pPr>
            <a:fld id="{CDAD2453-99FE-42F4-A0EF-F370BD613224}" type="slidenum">
              <a:rPr lang="en-GB"/>
              <a:pPr>
                <a:defRPr/>
              </a:pPr>
              <a:t>‹#›</a:t>
            </a:fld>
            <a:endParaRPr lang="en-GB"/>
          </a:p>
        </p:txBody>
      </p:sp>
    </p:spTree>
    <p:extLst>
      <p:ext uri="{BB962C8B-B14F-4D97-AF65-F5344CB8AC3E}">
        <p14:creationId xmlns:p14="http://schemas.microsoft.com/office/powerpoint/2010/main" val="1865109959"/>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sldNum" sz="quarter" idx="10"/>
          </p:nvPr>
        </p:nvSpPr>
        <p:spPr>
          <a:ln/>
        </p:spPr>
        <p:txBody>
          <a:bodyPr/>
          <a:lstStyle>
            <a:lvl1pPr>
              <a:defRPr/>
            </a:lvl1pPr>
          </a:lstStyle>
          <a:p>
            <a:pPr>
              <a:defRPr/>
            </a:pPr>
            <a:fld id="{F8B9AEE5-28CF-4E06-96C1-311F8926BDA2}" type="slidenum">
              <a:rPr lang="en-GB"/>
              <a:pPr>
                <a:defRPr/>
              </a:pPr>
              <a:t>‹#›</a:t>
            </a:fld>
            <a:endParaRPr lang="en-GB"/>
          </a:p>
        </p:txBody>
      </p:sp>
    </p:spTree>
    <p:extLst>
      <p:ext uri="{BB962C8B-B14F-4D97-AF65-F5344CB8AC3E}">
        <p14:creationId xmlns:p14="http://schemas.microsoft.com/office/powerpoint/2010/main" val="91522597"/>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8C81F73F-A2D4-4BE1-9D8D-AEE3BB5E112B}" type="slidenum">
              <a:rPr lang="en-GB"/>
              <a:pPr>
                <a:defRPr/>
              </a:pPr>
              <a:t>‹#›</a:t>
            </a:fld>
            <a:endParaRPr lang="en-GB"/>
          </a:p>
        </p:txBody>
      </p:sp>
    </p:spTree>
    <p:extLst>
      <p:ext uri="{BB962C8B-B14F-4D97-AF65-F5344CB8AC3E}">
        <p14:creationId xmlns:p14="http://schemas.microsoft.com/office/powerpoint/2010/main" val="823641076"/>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02ADA7A-7A81-4EA7-9C0D-985BC7E2E288}" type="slidenum">
              <a:rPr lang="en-GB"/>
              <a:pPr>
                <a:defRPr/>
              </a:pPr>
              <a:t>‹#›</a:t>
            </a:fld>
            <a:endParaRPr lang="en-GB"/>
          </a:p>
        </p:txBody>
      </p:sp>
    </p:spTree>
    <p:extLst>
      <p:ext uri="{BB962C8B-B14F-4D97-AF65-F5344CB8AC3E}">
        <p14:creationId xmlns:p14="http://schemas.microsoft.com/office/powerpoint/2010/main" val="2566485269"/>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17F7E0F4-116C-4CD7-B7D3-38ABDA692CA2}" type="slidenum">
              <a:rPr lang="en-GB"/>
              <a:pPr>
                <a:defRPr/>
              </a:pPr>
              <a:t>‹#›</a:t>
            </a:fld>
            <a:endParaRPr lang="en-GB"/>
          </a:p>
        </p:txBody>
      </p:sp>
    </p:spTree>
    <p:extLst>
      <p:ext uri="{BB962C8B-B14F-4D97-AF65-F5344CB8AC3E}">
        <p14:creationId xmlns:p14="http://schemas.microsoft.com/office/powerpoint/2010/main" val="266371491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92113" y="1557338"/>
            <a:ext cx="4114800"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59313" y="1557338"/>
            <a:ext cx="4114800"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61C366B8-3D2E-4326-9718-BA03F1FE4F19}" type="slidenum">
              <a:rPr lang="en-GB"/>
              <a:pPr>
                <a:defRPr/>
              </a:pPr>
              <a:t>‹#›</a:t>
            </a:fld>
            <a:endParaRPr lang="en-GB"/>
          </a:p>
        </p:txBody>
      </p:sp>
    </p:spTree>
    <p:extLst>
      <p:ext uri="{BB962C8B-B14F-4D97-AF65-F5344CB8AC3E}">
        <p14:creationId xmlns:p14="http://schemas.microsoft.com/office/powerpoint/2010/main" val="2022339872"/>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5530C681-B5FF-4271-8573-35B3293B5486}" type="slidenum">
              <a:rPr lang="en-GB"/>
              <a:pPr>
                <a:defRPr/>
              </a:pPr>
              <a:t>‹#›</a:t>
            </a:fld>
            <a:endParaRPr lang="en-GB"/>
          </a:p>
        </p:txBody>
      </p:sp>
    </p:spTree>
    <p:extLst>
      <p:ext uri="{BB962C8B-B14F-4D97-AF65-F5344CB8AC3E}">
        <p14:creationId xmlns:p14="http://schemas.microsoft.com/office/powerpoint/2010/main" val="3553832275"/>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8613" y="793750"/>
            <a:ext cx="2095500" cy="5154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2113" y="793750"/>
            <a:ext cx="6134100" cy="5154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9831E89D-CBBF-47C0-862D-E02E314E02B2}" type="slidenum">
              <a:rPr lang="en-GB"/>
              <a:pPr>
                <a:defRPr/>
              </a:pPr>
              <a:t>‹#›</a:t>
            </a:fld>
            <a:endParaRPr lang="en-GB"/>
          </a:p>
        </p:txBody>
      </p:sp>
    </p:spTree>
    <p:extLst>
      <p:ext uri="{BB962C8B-B14F-4D97-AF65-F5344CB8AC3E}">
        <p14:creationId xmlns:p14="http://schemas.microsoft.com/office/powerpoint/2010/main" val="3735503151"/>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a:t>Click to edit Master title style</a:t>
            </a:r>
            <a:endParaRPr lang="en-GB"/>
          </a:p>
        </p:txBody>
      </p:sp>
      <p:sp>
        <p:nvSpPr>
          <p:cNvPr id="3" name="Text Placeholder 2"/>
          <p:cNvSpPr>
            <a:spLocks noGrp="1"/>
          </p:cNvSpPr>
          <p:nvPr>
            <p:ph type="body" sz="half" idx="1"/>
          </p:nvPr>
        </p:nvSpPr>
        <p:spPr>
          <a:xfrm>
            <a:off x="392113" y="1557338"/>
            <a:ext cx="4114800"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59313" y="1557338"/>
            <a:ext cx="4114800"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D7C32E8F-8F0D-4F6D-ADF0-7E544908A25C}" type="slidenum">
              <a:rPr lang="en-GB"/>
              <a:pPr>
                <a:defRPr/>
              </a:pPr>
              <a:t>‹#›</a:t>
            </a:fld>
            <a:endParaRPr lang="en-GB"/>
          </a:p>
        </p:txBody>
      </p:sp>
    </p:spTree>
    <p:extLst>
      <p:ext uri="{BB962C8B-B14F-4D97-AF65-F5344CB8AC3E}">
        <p14:creationId xmlns:p14="http://schemas.microsoft.com/office/powerpoint/2010/main" val="153689380"/>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92113" y="793750"/>
            <a:ext cx="8382000" cy="496888"/>
          </a:xfrm>
          <a:prstGeom prst="rect">
            <a:avLst/>
          </a:prstGeom>
        </p:spPr>
        <p:txBody>
          <a:bodyPr/>
          <a:lstStyle/>
          <a:p>
            <a:r>
              <a:rPr lang="en-US"/>
              <a:t>Click to edit Master title style</a:t>
            </a:r>
            <a:endParaRPr lang="en-GB"/>
          </a:p>
        </p:txBody>
      </p:sp>
      <p:sp>
        <p:nvSpPr>
          <p:cNvPr id="3" name="Content Placeholder 2"/>
          <p:cNvSpPr>
            <a:spLocks noGrp="1"/>
          </p:cNvSpPr>
          <p:nvPr>
            <p:ph sz="quarter" idx="1"/>
          </p:nvPr>
        </p:nvSpPr>
        <p:spPr>
          <a:xfrm>
            <a:off x="392113" y="1557338"/>
            <a:ext cx="4114800" cy="21193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659313" y="1557338"/>
            <a:ext cx="4114800" cy="21193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392113" y="3829050"/>
            <a:ext cx="4114800" cy="21193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ontent Placeholder 5"/>
          <p:cNvSpPr>
            <a:spLocks noGrp="1"/>
          </p:cNvSpPr>
          <p:nvPr>
            <p:ph sz="quarter" idx="4"/>
          </p:nvPr>
        </p:nvSpPr>
        <p:spPr>
          <a:xfrm>
            <a:off x="4659313" y="3829050"/>
            <a:ext cx="4114800" cy="21193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6"/>
          <p:cNvSpPr>
            <a:spLocks noGrp="1" noChangeArrowheads="1"/>
          </p:cNvSpPr>
          <p:nvPr>
            <p:ph type="sldNum" sz="quarter" idx="10"/>
          </p:nvPr>
        </p:nvSpPr>
        <p:spPr>
          <a:ln/>
        </p:spPr>
        <p:txBody>
          <a:bodyPr/>
          <a:lstStyle>
            <a:lvl1pPr>
              <a:defRPr/>
            </a:lvl1pPr>
          </a:lstStyle>
          <a:p>
            <a:pPr>
              <a:defRPr/>
            </a:pPr>
            <a:fld id="{2F646590-8084-487D-BFCB-A0FAA2BE8B33}" type="slidenum">
              <a:rPr lang="en-GB"/>
              <a:pPr>
                <a:defRPr/>
              </a:pPr>
              <a:t>‹#›</a:t>
            </a:fld>
            <a:endParaRPr lang="en-GB" dirty="0"/>
          </a:p>
        </p:txBody>
      </p:sp>
    </p:spTree>
    <p:extLst>
      <p:ext uri="{BB962C8B-B14F-4D97-AF65-F5344CB8AC3E}">
        <p14:creationId xmlns:p14="http://schemas.microsoft.com/office/powerpoint/2010/main" val="2022565050"/>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solidFill>
        <a:effectLst/>
      </p:bgPr>
    </p:bg>
    <p:spTree>
      <p:nvGrpSpPr>
        <p:cNvPr id="1" name=""/>
        <p:cNvGrpSpPr/>
        <p:nvPr/>
      </p:nvGrpSpPr>
      <p:grpSpPr>
        <a:xfrm>
          <a:off x="0" y="0"/>
          <a:ext cx="0" cy="0"/>
          <a:chOff x="0" y="0"/>
          <a:chExt cx="0" cy="0"/>
        </a:xfrm>
      </p:grpSpPr>
      <p:pic>
        <p:nvPicPr>
          <p:cNvPr id="4" name="Picture 2" descr="EurexExchange_PPT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ltGray">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EurexExchange_PPT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hidden">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Eurex_Group_Logo_Lockup_NEW"/>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invGray">
          <a:xfrm>
            <a:off x="395288" y="6091238"/>
            <a:ext cx="15208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masterTitle"/>
          <p:cNvSpPr>
            <a:spLocks noGrp="1" noChangeArrowheads="1"/>
          </p:cNvSpPr>
          <p:nvPr>
            <p:ph type="ctrTitle"/>
          </p:nvPr>
        </p:nvSpPr>
        <p:spPr>
          <a:xfrm>
            <a:off x="390525" y="1676400"/>
            <a:ext cx="8078788" cy="1209675"/>
          </a:xfrm>
          <a:extLst>
            <a:ext uri="{91240B29-F687-4F45-9708-019B960494DF}">
              <a14:hiddenLine xmlns:a14="http://schemas.microsoft.com/office/drawing/2010/main" w="9525" algn="ctr">
                <a:solidFill>
                  <a:schemeClr val="tx1"/>
                </a:solidFill>
                <a:miter lim="800000"/>
                <a:headEnd/>
                <a:tailEnd/>
              </a14:hiddenLine>
            </a:ext>
          </a:extLst>
        </p:spPr>
        <p:txBody>
          <a:bodyPr tIns="154800" bIns="45720" anchor="b"/>
          <a:lstStyle>
            <a:lvl1pPr>
              <a:defRPr sz="3000">
                <a:solidFill>
                  <a:schemeClr val="bg1"/>
                </a:solidFill>
              </a:defRPr>
            </a:lvl1pPr>
          </a:lstStyle>
          <a:p>
            <a:pPr lvl="0"/>
            <a:r>
              <a:rPr lang="en-GB" noProof="0"/>
              <a:t>Click to edit Master title style</a:t>
            </a:r>
          </a:p>
        </p:txBody>
      </p:sp>
      <p:sp>
        <p:nvSpPr>
          <p:cNvPr id="49157" name="masterSubtitle"/>
          <p:cNvSpPr>
            <a:spLocks noGrp="1" noChangeArrowheads="1"/>
          </p:cNvSpPr>
          <p:nvPr>
            <p:ph type="subTitle" idx="1"/>
          </p:nvPr>
        </p:nvSpPr>
        <p:spPr>
          <a:xfrm>
            <a:off x="390525" y="2909888"/>
            <a:ext cx="8067675" cy="588962"/>
          </a:xfrm>
          <a:extLst>
            <a:ext uri="{909E8E84-426E-40DD-AFC4-6F175D3DCCD1}">
              <a14:hiddenFill xmlns:a14="http://schemas.microsoft.com/office/drawing/2010/main">
                <a:solidFill>
                  <a:schemeClr val="accent1"/>
                </a:solidFill>
              </a14:hiddenFill>
            </a:ext>
          </a:extLst>
        </p:spPr>
        <p:txBody>
          <a:bodyPr tIns="45720" bIns="45720"/>
          <a:lstStyle>
            <a:lvl1pPr marL="0" indent="0">
              <a:buFontTx/>
              <a:buNone/>
              <a:defRPr sz="1800" b="1">
                <a:solidFill>
                  <a:schemeClr val="accent2"/>
                </a:solidFill>
              </a:defRPr>
            </a:lvl1pPr>
          </a:lstStyle>
          <a:p>
            <a:pPr lvl="0"/>
            <a:r>
              <a:rPr lang="en-GB" noProof="0"/>
              <a:t>Click to edit </a:t>
            </a:r>
          </a:p>
          <a:p>
            <a:pPr lvl="0"/>
            <a:r>
              <a:rPr lang="en-GB" noProof="0"/>
              <a:t>Master subtitle style</a:t>
            </a:r>
          </a:p>
        </p:txBody>
      </p:sp>
    </p:spTree>
    <p:extLst>
      <p:ext uri="{BB962C8B-B14F-4D97-AF65-F5344CB8AC3E}">
        <p14:creationId xmlns:p14="http://schemas.microsoft.com/office/powerpoint/2010/main" val="3641781343"/>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B71E750D-666D-4F3F-8A23-17EECB61534A}" type="slidenum">
              <a:rPr lang="en-GB"/>
              <a:pPr>
                <a:defRPr/>
              </a:pPr>
              <a:t>‹#›</a:t>
            </a:fld>
            <a:endParaRPr lang="en-GB"/>
          </a:p>
        </p:txBody>
      </p:sp>
    </p:spTree>
    <p:extLst>
      <p:ext uri="{BB962C8B-B14F-4D97-AF65-F5344CB8AC3E}">
        <p14:creationId xmlns:p14="http://schemas.microsoft.com/office/powerpoint/2010/main" val="2445575851"/>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1FD5E1A-C0A8-4F87-B643-06BA3191A6A6}" type="slidenum">
              <a:rPr lang="en-GB"/>
              <a:pPr>
                <a:defRPr/>
              </a:pPr>
              <a:t>‹#›</a:t>
            </a:fld>
            <a:endParaRPr lang="en-GB"/>
          </a:p>
        </p:txBody>
      </p:sp>
    </p:spTree>
    <p:extLst>
      <p:ext uri="{BB962C8B-B14F-4D97-AF65-F5344CB8AC3E}">
        <p14:creationId xmlns:p14="http://schemas.microsoft.com/office/powerpoint/2010/main" val="2522752849"/>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92113" y="1557338"/>
            <a:ext cx="4114800"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59313" y="1557338"/>
            <a:ext cx="4114800"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61C366B8-3D2E-4326-9718-BA03F1FE4F19}" type="slidenum">
              <a:rPr lang="en-GB"/>
              <a:pPr>
                <a:defRPr/>
              </a:pPr>
              <a:t>‹#›</a:t>
            </a:fld>
            <a:endParaRPr lang="en-GB"/>
          </a:p>
        </p:txBody>
      </p:sp>
    </p:spTree>
    <p:extLst>
      <p:ext uri="{BB962C8B-B14F-4D97-AF65-F5344CB8AC3E}">
        <p14:creationId xmlns:p14="http://schemas.microsoft.com/office/powerpoint/2010/main" val="1152230808"/>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sldNum" sz="quarter" idx="10"/>
          </p:nvPr>
        </p:nvSpPr>
        <p:spPr>
          <a:ln/>
        </p:spPr>
        <p:txBody>
          <a:bodyPr/>
          <a:lstStyle>
            <a:lvl1pPr>
              <a:defRPr/>
            </a:lvl1pPr>
          </a:lstStyle>
          <a:p>
            <a:pPr>
              <a:defRPr/>
            </a:pPr>
            <a:fld id="{7C8F7574-480E-421B-9F83-E98F9B916223}" type="slidenum">
              <a:rPr lang="en-GB"/>
              <a:pPr>
                <a:defRPr/>
              </a:pPr>
              <a:t>‹#›</a:t>
            </a:fld>
            <a:endParaRPr lang="en-GB"/>
          </a:p>
        </p:txBody>
      </p:sp>
    </p:spTree>
    <p:extLst>
      <p:ext uri="{BB962C8B-B14F-4D97-AF65-F5344CB8AC3E}">
        <p14:creationId xmlns:p14="http://schemas.microsoft.com/office/powerpoint/2010/main" val="3983298798"/>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sldNum" sz="quarter" idx="10"/>
          </p:nvPr>
        </p:nvSpPr>
        <p:spPr>
          <a:ln/>
        </p:spPr>
        <p:txBody>
          <a:bodyPr/>
          <a:lstStyle>
            <a:lvl1pPr>
              <a:defRPr/>
            </a:lvl1pPr>
          </a:lstStyle>
          <a:p>
            <a:pPr>
              <a:defRPr/>
            </a:pPr>
            <a:fld id="{3E7E0485-B31D-4662-8CCD-00842A07316E}" type="slidenum">
              <a:rPr lang="en-GB"/>
              <a:pPr>
                <a:defRPr/>
              </a:pPr>
              <a:t>‹#›</a:t>
            </a:fld>
            <a:endParaRPr lang="en-GB"/>
          </a:p>
        </p:txBody>
      </p:sp>
    </p:spTree>
    <p:extLst>
      <p:ext uri="{BB962C8B-B14F-4D97-AF65-F5344CB8AC3E}">
        <p14:creationId xmlns:p14="http://schemas.microsoft.com/office/powerpoint/2010/main" val="32243634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sldNum" sz="quarter" idx="10"/>
          </p:nvPr>
        </p:nvSpPr>
        <p:spPr>
          <a:ln/>
        </p:spPr>
        <p:txBody>
          <a:bodyPr/>
          <a:lstStyle>
            <a:lvl1pPr>
              <a:defRPr/>
            </a:lvl1pPr>
          </a:lstStyle>
          <a:p>
            <a:pPr>
              <a:defRPr/>
            </a:pPr>
            <a:fld id="{7C8F7574-480E-421B-9F83-E98F9B916223}" type="slidenum">
              <a:rPr lang="en-GB"/>
              <a:pPr>
                <a:defRPr/>
              </a:pPr>
              <a:t>‹#›</a:t>
            </a:fld>
            <a:endParaRPr lang="en-GB"/>
          </a:p>
        </p:txBody>
      </p:sp>
    </p:spTree>
    <p:extLst>
      <p:ext uri="{BB962C8B-B14F-4D97-AF65-F5344CB8AC3E}">
        <p14:creationId xmlns:p14="http://schemas.microsoft.com/office/powerpoint/2010/main" val="2410854879"/>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0638F0D-3060-4CFE-8722-FA6E3D9E2743}" type="slidenum">
              <a:rPr lang="en-GB"/>
              <a:pPr>
                <a:defRPr/>
              </a:pPr>
              <a:t>‹#›</a:t>
            </a:fld>
            <a:endParaRPr lang="en-GB"/>
          </a:p>
        </p:txBody>
      </p:sp>
    </p:spTree>
    <p:extLst>
      <p:ext uri="{BB962C8B-B14F-4D97-AF65-F5344CB8AC3E}">
        <p14:creationId xmlns:p14="http://schemas.microsoft.com/office/powerpoint/2010/main" val="1239685900"/>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05D6AC0-B471-4CEB-B72A-15966FD4788E}" type="slidenum">
              <a:rPr lang="en-GB"/>
              <a:pPr>
                <a:defRPr/>
              </a:pPr>
              <a:t>‹#›</a:t>
            </a:fld>
            <a:endParaRPr lang="en-GB"/>
          </a:p>
        </p:txBody>
      </p:sp>
    </p:spTree>
    <p:extLst>
      <p:ext uri="{BB962C8B-B14F-4D97-AF65-F5344CB8AC3E}">
        <p14:creationId xmlns:p14="http://schemas.microsoft.com/office/powerpoint/2010/main" val="1012755899"/>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98B9455-70CE-4702-A132-C19086010A81}" type="slidenum">
              <a:rPr lang="en-GB"/>
              <a:pPr>
                <a:defRPr/>
              </a:pPr>
              <a:t>‹#›</a:t>
            </a:fld>
            <a:endParaRPr lang="en-GB"/>
          </a:p>
        </p:txBody>
      </p:sp>
    </p:spTree>
    <p:extLst>
      <p:ext uri="{BB962C8B-B14F-4D97-AF65-F5344CB8AC3E}">
        <p14:creationId xmlns:p14="http://schemas.microsoft.com/office/powerpoint/2010/main" val="128217544"/>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8E91C46A-BF44-4E78-8A45-C92857FEE107}" type="slidenum">
              <a:rPr lang="en-GB"/>
              <a:pPr>
                <a:defRPr/>
              </a:pPr>
              <a:t>‹#›</a:t>
            </a:fld>
            <a:endParaRPr lang="en-GB"/>
          </a:p>
        </p:txBody>
      </p:sp>
    </p:spTree>
    <p:extLst>
      <p:ext uri="{BB962C8B-B14F-4D97-AF65-F5344CB8AC3E}">
        <p14:creationId xmlns:p14="http://schemas.microsoft.com/office/powerpoint/2010/main" val="1726720584"/>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8613" y="793750"/>
            <a:ext cx="2095500" cy="5154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2113" y="793750"/>
            <a:ext cx="6134100" cy="5154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62981B31-1404-4E0B-A6B5-FE8AEF37FAB6}" type="slidenum">
              <a:rPr lang="en-GB"/>
              <a:pPr>
                <a:defRPr/>
              </a:pPr>
              <a:t>‹#›</a:t>
            </a:fld>
            <a:endParaRPr lang="en-GB"/>
          </a:p>
        </p:txBody>
      </p:sp>
    </p:spTree>
    <p:extLst>
      <p:ext uri="{BB962C8B-B14F-4D97-AF65-F5344CB8AC3E}">
        <p14:creationId xmlns:p14="http://schemas.microsoft.com/office/powerpoint/2010/main" val="343373891"/>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dirty="0"/>
              <a:t>Click to edit Master title style</a:t>
            </a:r>
            <a:endParaRPr lang="en-GB" dirty="0"/>
          </a:p>
        </p:txBody>
      </p:sp>
      <p:sp>
        <p:nvSpPr>
          <p:cNvPr id="3" name="Text Placeholder 2"/>
          <p:cNvSpPr>
            <a:spLocks noGrp="1"/>
          </p:cNvSpPr>
          <p:nvPr>
            <p:ph type="body" sz="half" idx="1"/>
          </p:nvPr>
        </p:nvSpPr>
        <p:spPr>
          <a:xfrm>
            <a:off x="392113" y="1557338"/>
            <a:ext cx="4114800"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59313" y="1557338"/>
            <a:ext cx="4114800"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7EB29DB3-09B8-4BE5-B93B-43B50BDAE295}" type="slidenum">
              <a:rPr lang="en-GB"/>
              <a:pPr>
                <a:defRPr/>
              </a:pPr>
              <a:t>‹#›</a:t>
            </a:fld>
            <a:endParaRPr lang="en-GB"/>
          </a:p>
        </p:txBody>
      </p:sp>
    </p:spTree>
    <p:extLst>
      <p:ext uri="{BB962C8B-B14F-4D97-AF65-F5344CB8AC3E}">
        <p14:creationId xmlns:p14="http://schemas.microsoft.com/office/powerpoint/2010/main" val="1689278741"/>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a:t>Click to edit Master title style</a:t>
            </a:r>
            <a:endParaRPr lang="en-GB"/>
          </a:p>
        </p:txBody>
      </p:sp>
      <p:sp>
        <p:nvSpPr>
          <p:cNvPr id="3" name="Content Placeholder 2"/>
          <p:cNvSpPr>
            <a:spLocks noGrp="1"/>
          </p:cNvSpPr>
          <p:nvPr>
            <p:ph sz="half" idx="1"/>
          </p:nvPr>
        </p:nvSpPr>
        <p:spPr>
          <a:xfrm>
            <a:off x="392113" y="1557338"/>
            <a:ext cx="8382000" cy="2119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392113" y="3829050"/>
            <a:ext cx="8382000" cy="211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6A47F177-8864-4996-B933-FDFCB87CA989}" type="slidenum">
              <a:rPr lang="en-GB"/>
              <a:pPr>
                <a:defRPr/>
              </a:pPr>
              <a:t>‹#›</a:t>
            </a:fld>
            <a:endParaRPr lang="en-GB" dirty="0"/>
          </a:p>
        </p:txBody>
      </p:sp>
    </p:spTree>
    <p:extLst>
      <p:ext uri="{BB962C8B-B14F-4D97-AF65-F5344CB8AC3E}">
        <p14:creationId xmlns:p14="http://schemas.microsoft.com/office/powerpoint/2010/main" val="2267468842"/>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a:t>Click to edit Master title style</a:t>
            </a:r>
            <a:endParaRPr lang="en-GB"/>
          </a:p>
        </p:txBody>
      </p:sp>
      <p:sp>
        <p:nvSpPr>
          <p:cNvPr id="3" name="Text Placeholder 2"/>
          <p:cNvSpPr>
            <a:spLocks noGrp="1"/>
          </p:cNvSpPr>
          <p:nvPr>
            <p:ph type="body" sz="half" idx="1"/>
          </p:nvPr>
        </p:nvSpPr>
        <p:spPr>
          <a:xfrm>
            <a:off x="392113" y="1557338"/>
            <a:ext cx="8382000" cy="2119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92113" y="3829050"/>
            <a:ext cx="8382000" cy="211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51604D80-B8A7-4D69-939E-62AAD128E5E2}" type="slidenum">
              <a:rPr lang="en-GB"/>
              <a:pPr>
                <a:defRPr/>
              </a:pPr>
              <a:t>‹#›</a:t>
            </a:fld>
            <a:endParaRPr lang="en-GB"/>
          </a:p>
        </p:txBody>
      </p:sp>
    </p:spTree>
    <p:extLst>
      <p:ext uri="{BB962C8B-B14F-4D97-AF65-F5344CB8AC3E}">
        <p14:creationId xmlns:p14="http://schemas.microsoft.com/office/powerpoint/2010/main" val="2573917805"/>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2113" y="793750"/>
            <a:ext cx="8382000" cy="51546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Rectangle 5"/>
          <p:cNvSpPr>
            <a:spLocks noGrp="1" noChangeArrowheads="1"/>
          </p:cNvSpPr>
          <p:nvPr>
            <p:ph type="sldNum" sz="quarter" idx="10"/>
          </p:nvPr>
        </p:nvSpPr>
        <p:spPr>
          <a:ln/>
        </p:spPr>
        <p:txBody>
          <a:bodyPr/>
          <a:lstStyle>
            <a:lvl1pPr>
              <a:defRPr/>
            </a:lvl1pPr>
          </a:lstStyle>
          <a:p>
            <a:pPr>
              <a:defRPr/>
            </a:pPr>
            <a:fld id="{02D6D567-8404-4EB1-9911-3A3553EEEA53}" type="slidenum">
              <a:rPr lang="en-GB"/>
              <a:pPr>
                <a:defRPr/>
              </a:pPr>
              <a:t>‹#›</a:t>
            </a:fld>
            <a:endParaRPr lang="en-GB"/>
          </a:p>
        </p:txBody>
      </p:sp>
    </p:spTree>
    <p:extLst>
      <p:ext uri="{BB962C8B-B14F-4D97-AF65-F5344CB8AC3E}">
        <p14:creationId xmlns:p14="http://schemas.microsoft.com/office/powerpoint/2010/main" val="2305392221"/>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a:t>Click to edit Master title style</a:t>
            </a:r>
            <a:endParaRPr lang="en-GB"/>
          </a:p>
        </p:txBody>
      </p:sp>
      <p:sp>
        <p:nvSpPr>
          <p:cNvPr id="3" name="Table Placeholder 2"/>
          <p:cNvSpPr>
            <a:spLocks noGrp="1"/>
          </p:cNvSpPr>
          <p:nvPr>
            <p:ph type="tbl" idx="1"/>
          </p:nvPr>
        </p:nvSpPr>
        <p:spPr>
          <a:xfrm>
            <a:off x="392113" y="1557338"/>
            <a:ext cx="8382000" cy="4391025"/>
          </a:xfrm>
        </p:spPr>
        <p:txBody>
          <a:bodyPr/>
          <a:lstStyle/>
          <a:p>
            <a:pPr lvl="0"/>
            <a:endParaRPr lang="en-GB" noProof="0"/>
          </a:p>
        </p:txBody>
      </p:sp>
      <p:sp>
        <p:nvSpPr>
          <p:cNvPr id="4" name="Rectangle 5"/>
          <p:cNvSpPr>
            <a:spLocks noGrp="1" noChangeArrowheads="1"/>
          </p:cNvSpPr>
          <p:nvPr>
            <p:ph type="sldNum" sz="quarter" idx="10"/>
          </p:nvPr>
        </p:nvSpPr>
        <p:spPr>
          <a:ln/>
        </p:spPr>
        <p:txBody>
          <a:bodyPr/>
          <a:lstStyle>
            <a:lvl1pPr>
              <a:defRPr/>
            </a:lvl1pPr>
          </a:lstStyle>
          <a:p>
            <a:pPr>
              <a:defRPr/>
            </a:pPr>
            <a:fld id="{740CCF0A-56CF-4766-BB0A-410661B6349C}" type="slidenum">
              <a:rPr lang="en-GB"/>
              <a:pPr>
                <a:defRPr/>
              </a:pPr>
              <a:t>‹#›</a:t>
            </a:fld>
            <a:endParaRPr lang="en-GB"/>
          </a:p>
        </p:txBody>
      </p:sp>
    </p:spTree>
    <p:extLst>
      <p:ext uri="{BB962C8B-B14F-4D97-AF65-F5344CB8AC3E}">
        <p14:creationId xmlns:p14="http://schemas.microsoft.com/office/powerpoint/2010/main" val="76482865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sldNum" sz="quarter" idx="10"/>
          </p:nvPr>
        </p:nvSpPr>
        <p:spPr>
          <a:ln/>
        </p:spPr>
        <p:txBody>
          <a:bodyPr/>
          <a:lstStyle>
            <a:lvl1pPr>
              <a:defRPr/>
            </a:lvl1pPr>
          </a:lstStyle>
          <a:p>
            <a:pPr>
              <a:defRPr/>
            </a:pPr>
            <a:fld id="{3E7E0485-B31D-4662-8CCD-00842A07316E}" type="slidenum">
              <a:rPr lang="en-GB"/>
              <a:pPr>
                <a:defRPr/>
              </a:pPr>
              <a:t>‹#›</a:t>
            </a:fld>
            <a:endParaRPr lang="en-GB"/>
          </a:p>
        </p:txBody>
      </p:sp>
    </p:spTree>
    <p:extLst>
      <p:ext uri="{BB962C8B-B14F-4D97-AF65-F5344CB8AC3E}">
        <p14:creationId xmlns:p14="http://schemas.microsoft.com/office/powerpoint/2010/main" val="3811058514"/>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a:t>Click to edit Master title style</a:t>
            </a:r>
            <a:endParaRPr lang="en-GB"/>
          </a:p>
        </p:txBody>
      </p:sp>
      <p:sp>
        <p:nvSpPr>
          <p:cNvPr id="3" name="Chart Placeholder 2"/>
          <p:cNvSpPr>
            <a:spLocks noGrp="1"/>
          </p:cNvSpPr>
          <p:nvPr>
            <p:ph type="chart" idx="1"/>
          </p:nvPr>
        </p:nvSpPr>
        <p:spPr>
          <a:xfrm>
            <a:off x="392113" y="1557338"/>
            <a:ext cx="8382000" cy="4391025"/>
          </a:xfrm>
        </p:spPr>
        <p:txBody>
          <a:bodyPr/>
          <a:lstStyle/>
          <a:p>
            <a:pPr lvl="0"/>
            <a:endParaRPr lang="en-GB" noProof="0"/>
          </a:p>
        </p:txBody>
      </p:sp>
      <p:sp>
        <p:nvSpPr>
          <p:cNvPr id="4" name="Rectangle 5"/>
          <p:cNvSpPr>
            <a:spLocks noGrp="1" noChangeArrowheads="1"/>
          </p:cNvSpPr>
          <p:nvPr>
            <p:ph type="sldNum" sz="quarter" idx="10"/>
          </p:nvPr>
        </p:nvSpPr>
        <p:spPr>
          <a:ln/>
        </p:spPr>
        <p:txBody>
          <a:bodyPr/>
          <a:lstStyle>
            <a:lvl1pPr>
              <a:defRPr/>
            </a:lvl1pPr>
          </a:lstStyle>
          <a:p>
            <a:pPr>
              <a:defRPr/>
            </a:pPr>
            <a:fld id="{80753652-7AD9-4091-966A-326314A597D4}" type="slidenum">
              <a:rPr lang="en-GB"/>
              <a:pPr>
                <a:defRPr/>
              </a:pPr>
              <a:t>‹#›</a:t>
            </a:fld>
            <a:endParaRPr lang="en-GB"/>
          </a:p>
        </p:txBody>
      </p:sp>
    </p:spTree>
    <p:extLst>
      <p:ext uri="{BB962C8B-B14F-4D97-AF65-F5344CB8AC3E}">
        <p14:creationId xmlns:p14="http://schemas.microsoft.com/office/powerpoint/2010/main" val="3542387126"/>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solidFill>
        <a:effectLst/>
      </p:bgPr>
    </p:bg>
    <p:spTree>
      <p:nvGrpSpPr>
        <p:cNvPr id="1" name=""/>
        <p:cNvGrpSpPr/>
        <p:nvPr/>
      </p:nvGrpSpPr>
      <p:grpSpPr>
        <a:xfrm>
          <a:off x="0" y="0"/>
          <a:ext cx="0" cy="0"/>
          <a:chOff x="0" y="0"/>
          <a:chExt cx="0" cy="0"/>
        </a:xfrm>
      </p:grpSpPr>
      <p:pic>
        <p:nvPicPr>
          <p:cNvPr id="4" name="Picture 2" descr="EurexExchange_PPT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ltGray">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EurexExchange_PPT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hidden">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Eurex_Group_Logo_Lockup_NEW"/>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invGray">
          <a:xfrm>
            <a:off x="395288" y="6091238"/>
            <a:ext cx="15208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masterTitle"/>
          <p:cNvSpPr>
            <a:spLocks noGrp="1" noChangeArrowheads="1"/>
          </p:cNvSpPr>
          <p:nvPr>
            <p:ph type="ctrTitle"/>
          </p:nvPr>
        </p:nvSpPr>
        <p:spPr>
          <a:xfrm>
            <a:off x="390525" y="1676400"/>
            <a:ext cx="8078788" cy="1209675"/>
          </a:xfrm>
          <a:extLst>
            <a:ext uri="{91240B29-F687-4F45-9708-019B960494DF}">
              <a14:hiddenLine xmlns:a14="http://schemas.microsoft.com/office/drawing/2010/main" w="9525" algn="ctr">
                <a:solidFill>
                  <a:schemeClr val="tx1"/>
                </a:solidFill>
                <a:miter lim="800000"/>
                <a:headEnd/>
                <a:tailEnd/>
              </a14:hiddenLine>
            </a:ext>
          </a:extLst>
        </p:spPr>
        <p:txBody>
          <a:bodyPr tIns="154800" bIns="45720" anchor="b"/>
          <a:lstStyle>
            <a:lvl1pPr>
              <a:defRPr sz="3000">
                <a:solidFill>
                  <a:schemeClr val="bg1"/>
                </a:solidFill>
              </a:defRPr>
            </a:lvl1pPr>
          </a:lstStyle>
          <a:p>
            <a:pPr lvl="0"/>
            <a:r>
              <a:rPr lang="en-GB" noProof="0"/>
              <a:t>Click to edit Master title style</a:t>
            </a:r>
          </a:p>
        </p:txBody>
      </p:sp>
      <p:sp>
        <p:nvSpPr>
          <p:cNvPr id="49157" name="masterSubtitle"/>
          <p:cNvSpPr>
            <a:spLocks noGrp="1" noChangeArrowheads="1"/>
          </p:cNvSpPr>
          <p:nvPr>
            <p:ph type="subTitle" idx="1"/>
          </p:nvPr>
        </p:nvSpPr>
        <p:spPr>
          <a:xfrm>
            <a:off x="390525" y="2909888"/>
            <a:ext cx="8067675" cy="588962"/>
          </a:xfrm>
          <a:extLst>
            <a:ext uri="{909E8E84-426E-40DD-AFC4-6F175D3DCCD1}">
              <a14:hiddenFill xmlns:a14="http://schemas.microsoft.com/office/drawing/2010/main">
                <a:solidFill>
                  <a:schemeClr val="accent1"/>
                </a:solidFill>
              </a14:hiddenFill>
            </a:ext>
          </a:extLst>
        </p:spPr>
        <p:txBody>
          <a:bodyPr tIns="45720" bIns="45720"/>
          <a:lstStyle>
            <a:lvl1pPr marL="0" indent="0">
              <a:buFontTx/>
              <a:buNone/>
              <a:defRPr sz="1800" b="1">
                <a:solidFill>
                  <a:schemeClr val="accent2"/>
                </a:solidFill>
              </a:defRPr>
            </a:lvl1pPr>
          </a:lstStyle>
          <a:p>
            <a:pPr lvl="0"/>
            <a:r>
              <a:rPr lang="en-GB" noProof="0"/>
              <a:t>Click to edit </a:t>
            </a:r>
          </a:p>
          <a:p>
            <a:pPr lvl="0"/>
            <a:r>
              <a:rPr lang="en-GB" noProof="0"/>
              <a:t>Master subtitle style</a:t>
            </a:r>
          </a:p>
        </p:txBody>
      </p:sp>
    </p:spTree>
    <p:extLst>
      <p:ext uri="{BB962C8B-B14F-4D97-AF65-F5344CB8AC3E}">
        <p14:creationId xmlns:p14="http://schemas.microsoft.com/office/powerpoint/2010/main" val="1907394112"/>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B71E750D-666D-4F3F-8A23-17EECB61534A}" type="slidenum">
              <a:rPr lang="en-GB"/>
              <a:pPr>
                <a:defRPr/>
              </a:pPr>
              <a:t>‹#›</a:t>
            </a:fld>
            <a:endParaRPr lang="en-GB"/>
          </a:p>
        </p:txBody>
      </p:sp>
    </p:spTree>
    <p:extLst>
      <p:ext uri="{BB962C8B-B14F-4D97-AF65-F5344CB8AC3E}">
        <p14:creationId xmlns:p14="http://schemas.microsoft.com/office/powerpoint/2010/main" val="1103191607"/>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1FD5E1A-C0A8-4F87-B643-06BA3191A6A6}" type="slidenum">
              <a:rPr lang="en-GB"/>
              <a:pPr>
                <a:defRPr/>
              </a:pPr>
              <a:t>‹#›</a:t>
            </a:fld>
            <a:endParaRPr lang="en-GB"/>
          </a:p>
        </p:txBody>
      </p:sp>
    </p:spTree>
    <p:extLst>
      <p:ext uri="{BB962C8B-B14F-4D97-AF65-F5344CB8AC3E}">
        <p14:creationId xmlns:p14="http://schemas.microsoft.com/office/powerpoint/2010/main" val="3947984387"/>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92113" y="1557338"/>
            <a:ext cx="4114800"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59313" y="1557338"/>
            <a:ext cx="4114800" cy="4391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61C366B8-3D2E-4326-9718-BA03F1FE4F19}" type="slidenum">
              <a:rPr lang="en-GB"/>
              <a:pPr>
                <a:defRPr/>
              </a:pPr>
              <a:t>‹#›</a:t>
            </a:fld>
            <a:endParaRPr lang="en-GB"/>
          </a:p>
        </p:txBody>
      </p:sp>
    </p:spTree>
    <p:extLst>
      <p:ext uri="{BB962C8B-B14F-4D97-AF65-F5344CB8AC3E}">
        <p14:creationId xmlns:p14="http://schemas.microsoft.com/office/powerpoint/2010/main" val="2082173326"/>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sldNum" sz="quarter" idx="10"/>
          </p:nvPr>
        </p:nvSpPr>
        <p:spPr>
          <a:ln/>
        </p:spPr>
        <p:txBody>
          <a:bodyPr/>
          <a:lstStyle>
            <a:lvl1pPr>
              <a:defRPr/>
            </a:lvl1pPr>
          </a:lstStyle>
          <a:p>
            <a:pPr>
              <a:defRPr/>
            </a:pPr>
            <a:fld id="{7C8F7574-480E-421B-9F83-E98F9B916223}" type="slidenum">
              <a:rPr lang="en-GB"/>
              <a:pPr>
                <a:defRPr/>
              </a:pPr>
              <a:t>‹#›</a:t>
            </a:fld>
            <a:endParaRPr lang="en-GB"/>
          </a:p>
        </p:txBody>
      </p:sp>
    </p:spTree>
    <p:extLst>
      <p:ext uri="{BB962C8B-B14F-4D97-AF65-F5344CB8AC3E}">
        <p14:creationId xmlns:p14="http://schemas.microsoft.com/office/powerpoint/2010/main" val="1568787034"/>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sldNum" sz="quarter" idx="10"/>
          </p:nvPr>
        </p:nvSpPr>
        <p:spPr>
          <a:ln/>
        </p:spPr>
        <p:txBody>
          <a:bodyPr/>
          <a:lstStyle>
            <a:lvl1pPr>
              <a:defRPr/>
            </a:lvl1pPr>
          </a:lstStyle>
          <a:p>
            <a:pPr>
              <a:defRPr/>
            </a:pPr>
            <a:fld id="{3E7E0485-B31D-4662-8CCD-00842A07316E}" type="slidenum">
              <a:rPr lang="en-GB"/>
              <a:pPr>
                <a:defRPr/>
              </a:pPr>
              <a:t>‹#›</a:t>
            </a:fld>
            <a:endParaRPr lang="en-GB"/>
          </a:p>
        </p:txBody>
      </p:sp>
    </p:spTree>
    <p:extLst>
      <p:ext uri="{BB962C8B-B14F-4D97-AF65-F5344CB8AC3E}">
        <p14:creationId xmlns:p14="http://schemas.microsoft.com/office/powerpoint/2010/main" val="238770772"/>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0638F0D-3060-4CFE-8722-FA6E3D9E2743}" type="slidenum">
              <a:rPr lang="en-GB"/>
              <a:pPr>
                <a:defRPr/>
              </a:pPr>
              <a:t>‹#›</a:t>
            </a:fld>
            <a:endParaRPr lang="en-GB"/>
          </a:p>
        </p:txBody>
      </p:sp>
    </p:spTree>
    <p:extLst>
      <p:ext uri="{BB962C8B-B14F-4D97-AF65-F5344CB8AC3E}">
        <p14:creationId xmlns:p14="http://schemas.microsoft.com/office/powerpoint/2010/main" val="2758916128"/>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05D6AC0-B471-4CEB-B72A-15966FD4788E}" type="slidenum">
              <a:rPr lang="en-GB"/>
              <a:pPr>
                <a:defRPr/>
              </a:pPr>
              <a:t>‹#›</a:t>
            </a:fld>
            <a:endParaRPr lang="en-GB"/>
          </a:p>
        </p:txBody>
      </p:sp>
    </p:spTree>
    <p:extLst>
      <p:ext uri="{BB962C8B-B14F-4D97-AF65-F5344CB8AC3E}">
        <p14:creationId xmlns:p14="http://schemas.microsoft.com/office/powerpoint/2010/main" val="4176783869"/>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98B9455-70CE-4702-A132-C19086010A81}" type="slidenum">
              <a:rPr lang="en-GB"/>
              <a:pPr>
                <a:defRPr/>
              </a:pPr>
              <a:t>‹#›</a:t>
            </a:fld>
            <a:endParaRPr lang="en-GB"/>
          </a:p>
        </p:txBody>
      </p:sp>
    </p:spTree>
    <p:extLst>
      <p:ext uri="{BB962C8B-B14F-4D97-AF65-F5344CB8AC3E}">
        <p14:creationId xmlns:p14="http://schemas.microsoft.com/office/powerpoint/2010/main" val="33613462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0638F0D-3060-4CFE-8722-FA6E3D9E2743}" type="slidenum">
              <a:rPr lang="en-GB"/>
              <a:pPr>
                <a:defRPr/>
              </a:pPr>
              <a:t>‹#›</a:t>
            </a:fld>
            <a:endParaRPr lang="en-GB"/>
          </a:p>
        </p:txBody>
      </p:sp>
    </p:spTree>
    <p:extLst>
      <p:ext uri="{BB962C8B-B14F-4D97-AF65-F5344CB8AC3E}">
        <p14:creationId xmlns:p14="http://schemas.microsoft.com/office/powerpoint/2010/main" val="2384210590"/>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8E91C46A-BF44-4E78-8A45-C92857FEE107}" type="slidenum">
              <a:rPr lang="en-GB"/>
              <a:pPr>
                <a:defRPr/>
              </a:pPr>
              <a:t>‹#›</a:t>
            </a:fld>
            <a:endParaRPr lang="en-GB"/>
          </a:p>
        </p:txBody>
      </p:sp>
    </p:spTree>
    <p:extLst>
      <p:ext uri="{BB962C8B-B14F-4D97-AF65-F5344CB8AC3E}">
        <p14:creationId xmlns:p14="http://schemas.microsoft.com/office/powerpoint/2010/main" val="2923738177"/>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8613" y="793750"/>
            <a:ext cx="2095500" cy="5154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2113" y="793750"/>
            <a:ext cx="6134100" cy="5154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62981B31-1404-4E0B-A6B5-FE8AEF37FAB6}" type="slidenum">
              <a:rPr lang="en-GB"/>
              <a:pPr>
                <a:defRPr/>
              </a:pPr>
              <a:t>‹#›</a:t>
            </a:fld>
            <a:endParaRPr lang="en-GB"/>
          </a:p>
        </p:txBody>
      </p:sp>
    </p:spTree>
    <p:extLst>
      <p:ext uri="{BB962C8B-B14F-4D97-AF65-F5344CB8AC3E}">
        <p14:creationId xmlns:p14="http://schemas.microsoft.com/office/powerpoint/2010/main" val="3704200001"/>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dirty="0"/>
              <a:t>Click to edit Master title style</a:t>
            </a:r>
            <a:endParaRPr lang="en-GB" dirty="0"/>
          </a:p>
        </p:txBody>
      </p:sp>
      <p:sp>
        <p:nvSpPr>
          <p:cNvPr id="3" name="Text Placeholder 2"/>
          <p:cNvSpPr>
            <a:spLocks noGrp="1"/>
          </p:cNvSpPr>
          <p:nvPr>
            <p:ph type="body" sz="half" idx="1"/>
          </p:nvPr>
        </p:nvSpPr>
        <p:spPr>
          <a:xfrm>
            <a:off x="392113" y="1557338"/>
            <a:ext cx="4114800"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59313" y="1557338"/>
            <a:ext cx="4114800"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7EB29DB3-09B8-4BE5-B93B-43B50BDAE295}" type="slidenum">
              <a:rPr lang="en-GB"/>
              <a:pPr>
                <a:defRPr/>
              </a:pPr>
              <a:t>‹#›</a:t>
            </a:fld>
            <a:endParaRPr lang="en-GB"/>
          </a:p>
        </p:txBody>
      </p:sp>
    </p:spTree>
    <p:extLst>
      <p:ext uri="{BB962C8B-B14F-4D97-AF65-F5344CB8AC3E}">
        <p14:creationId xmlns:p14="http://schemas.microsoft.com/office/powerpoint/2010/main" val="565122474"/>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a:t>Click to edit Master title style</a:t>
            </a:r>
            <a:endParaRPr lang="en-GB"/>
          </a:p>
        </p:txBody>
      </p:sp>
      <p:sp>
        <p:nvSpPr>
          <p:cNvPr id="3" name="Content Placeholder 2"/>
          <p:cNvSpPr>
            <a:spLocks noGrp="1"/>
          </p:cNvSpPr>
          <p:nvPr>
            <p:ph sz="half" idx="1"/>
          </p:nvPr>
        </p:nvSpPr>
        <p:spPr>
          <a:xfrm>
            <a:off x="392113" y="1557338"/>
            <a:ext cx="8382000" cy="2119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392113" y="3829050"/>
            <a:ext cx="8382000" cy="211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6A47F177-8864-4996-B933-FDFCB87CA989}" type="slidenum">
              <a:rPr lang="en-GB"/>
              <a:pPr>
                <a:defRPr/>
              </a:pPr>
              <a:t>‹#›</a:t>
            </a:fld>
            <a:endParaRPr lang="en-GB" dirty="0"/>
          </a:p>
        </p:txBody>
      </p:sp>
    </p:spTree>
    <p:extLst>
      <p:ext uri="{BB962C8B-B14F-4D97-AF65-F5344CB8AC3E}">
        <p14:creationId xmlns:p14="http://schemas.microsoft.com/office/powerpoint/2010/main" val="3210564844"/>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a:t>Click to edit Master title style</a:t>
            </a:r>
            <a:endParaRPr lang="en-GB"/>
          </a:p>
        </p:txBody>
      </p:sp>
      <p:sp>
        <p:nvSpPr>
          <p:cNvPr id="3" name="Text Placeholder 2"/>
          <p:cNvSpPr>
            <a:spLocks noGrp="1"/>
          </p:cNvSpPr>
          <p:nvPr>
            <p:ph type="body" sz="half" idx="1"/>
          </p:nvPr>
        </p:nvSpPr>
        <p:spPr>
          <a:xfrm>
            <a:off x="392113" y="1557338"/>
            <a:ext cx="8382000" cy="2119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92113" y="3829050"/>
            <a:ext cx="8382000" cy="211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51604D80-B8A7-4D69-939E-62AAD128E5E2}" type="slidenum">
              <a:rPr lang="en-GB"/>
              <a:pPr>
                <a:defRPr/>
              </a:pPr>
              <a:t>‹#›</a:t>
            </a:fld>
            <a:endParaRPr lang="en-GB"/>
          </a:p>
        </p:txBody>
      </p:sp>
    </p:spTree>
    <p:extLst>
      <p:ext uri="{BB962C8B-B14F-4D97-AF65-F5344CB8AC3E}">
        <p14:creationId xmlns:p14="http://schemas.microsoft.com/office/powerpoint/2010/main" val="1228199853"/>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2113" y="793750"/>
            <a:ext cx="8382000" cy="51546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Rectangle 5"/>
          <p:cNvSpPr>
            <a:spLocks noGrp="1" noChangeArrowheads="1"/>
          </p:cNvSpPr>
          <p:nvPr>
            <p:ph type="sldNum" sz="quarter" idx="10"/>
          </p:nvPr>
        </p:nvSpPr>
        <p:spPr>
          <a:ln/>
        </p:spPr>
        <p:txBody>
          <a:bodyPr/>
          <a:lstStyle>
            <a:lvl1pPr>
              <a:defRPr/>
            </a:lvl1pPr>
          </a:lstStyle>
          <a:p>
            <a:pPr>
              <a:defRPr/>
            </a:pPr>
            <a:fld id="{02D6D567-8404-4EB1-9911-3A3553EEEA53}" type="slidenum">
              <a:rPr lang="en-GB"/>
              <a:pPr>
                <a:defRPr/>
              </a:pPr>
              <a:t>‹#›</a:t>
            </a:fld>
            <a:endParaRPr lang="en-GB"/>
          </a:p>
        </p:txBody>
      </p:sp>
    </p:spTree>
    <p:extLst>
      <p:ext uri="{BB962C8B-B14F-4D97-AF65-F5344CB8AC3E}">
        <p14:creationId xmlns:p14="http://schemas.microsoft.com/office/powerpoint/2010/main" val="416137565"/>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a:t>Click to edit Master title style</a:t>
            </a:r>
            <a:endParaRPr lang="en-GB"/>
          </a:p>
        </p:txBody>
      </p:sp>
      <p:sp>
        <p:nvSpPr>
          <p:cNvPr id="3" name="Table Placeholder 2"/>
          <p:cNvSpPr>
            <a:spLocks noGrp="1"/>
          </p:cNvSpPr>
          <p:nvPr>
            <p:ph type="tbl" idx="1"/>
          </p:nvPr>
        </p:nvSpPr>
        <p:spPr>
          <a:xfrm>
            <a:off x="392113" y="1557338"/>
            <a:ext cx="8382000" cy="4391025"/>
          </a:xfrm>
        </p:spPr>
        <p:txBody>
          <a:bodyPr/>
          <a:lstStyle/>
          <a:p>
            <a:pPr lvl="0"/>
            <a:endParaRPr lang="en-GB" noProof="0"/>
          </a:p>
        </p:txBody>
      </p:sp>
      <p:sp>
        <p:nvSpPr>
          <p:cNvPr id="4" name="Rectangle 5"/>
          <p:cNvSpPr>
            <a:spLocks noGrp="1" noChangeArrowheads="1"/>
          </p:cNvSpPr>
          <p:nvPr>
            <p:ph type="sldNum" sz="quarter" idx="10"/>
          </p:nvPr>
        </p:nvSpPr>
        <p:spPr>
          <a:ln/>
        </p:spPr>
        <p:txBody>
          <a:bodyPr/>
          <a:lstStyle>
            <a:lvl1pPr>
              <a:defRPr/>
            </a:lvl1pPr>
          </a:lstStyle>
          <a:p>
            <a:pPr>
              <a:defRPr/>
            </a:pPr>
            <a:fld id="{740CCF0A-56CF-4766-BB0A-410661B6349C}" type="slidenum">
              <a:rPr lang="en-GB"/>
              <a:pPr>
                <a:defRPr/>
              </a:pPr>
              <a:t>‹#›</a:t>
            </a:fld>
            <a:endParaRPr lang="en-GB"/>
          </a:p>
        </p:txBody>
      </p:sp>
    </p:spTree>
    <p:extLst>
      <p:ext uri="{BB962C8B-B14F-4D97-AF65-F5344CB8AC3E}">
        <p14:creationId xmlns:p14="http://schemas.microsoft.com/office/powerpoint/2010/main" val="2302079846"/>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a:t>Click to edit Master title style</a:t>
            </a:r>
            <a:endParaRPr lang="en-GB"/>
          </a:p>
        </p:txBody>
      </p:sp>
      <p:sp>
        <p:nvSpPr>
          <p:cNvPr id="3" name="Chart Placeholder 2"/>
          <p:cNvSpPr>
            <a:spLocks noGrp="1"/>
          </p:cNvSpPr>
          <p:nvPr>
            <p:ph type="chart" idx="1"/>
          </p:nvPr>
        </p:nvSpPr>
        <p:spPr>
          <a:xfrm>
            <a:off x="392113" y="1557338"/>
            <a:ext cx="8382000" cy="4391025"/>
          </a:xfrm>
        </p:spPr>
        <p:txBody>
          <a:bodyPr/>
          <a:lstStyle/>
          <a:p>
            <a:pPr lvl="0"/>
            <a:endParaRPr lang="en-GB" noProof="0"/>
          </a:p>
        </p:txBody>
      </p:sp>
      <p:sp>
        <p:nvSpPr>
          <p:cNvPr id="4" name="Rectangle 5"/>
          <p:cNvSpPr>
            <a:spLocks noGrp="1" noChangeArrowheads="1"/>
          </p:cNvSpPr>
          <p:nvPr>
            <p:ph type="sldNum" sz="quarter" idx="10"/>
          </p:nvPr>
        </p:nvSpPr>
        <p:spPr>
          <a:ln/>
        </p:spPr>
        <p:txBody>
          <a:bodyPr/>
          <a:lstStyle>
            <a:lvl1pPr>
              <a:defRPr/>
            </a:lvl1pPr>
          </a:lstStyle>
          <a:p>
            <a:pPr>
              <a:defRPr/>
            </a:pPr>
            <a:fld id="{80753652-7AD9-4091-966A-326314A597D4}" type="slidenum">
              <a:rPr lang="en-GB"/>
              <a:pPr>
                <a:defRPr/>
              </a:pPr>
              <a:t>‹#›</a:t>
            </a:fld>
            <a:endParaRPr lang="en-GB"/>
          </a:p>
        </p:txBody>
      </p:sp>
    </p:spTree>
    <p:extLst>
      <p:ext uri="{BB962C8B-B14F-4D97-AF65-F5344CB8AC3E}">
        <p14:creationId xmlns:p14="http://schemas.microsoft.com/office/powerpoint/2010/main" val="3373973961"/>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solidFill>
        <a:effectLst/>
      </p:bgPr>
    </p:bg>
    <p:spTree>
      <p:nvGrpSpPr>
        <p:cNvPr id="1" name=""/>
        <p:cNvGrpSpPr/>
        <p:nvPr/>
      </p:nvGrpSpPr>
      <p:grpSpPr>
        <a:xfrm>
          <a:off x="0" y="0"/>
          <a:ext cx="0" cy="0"/>
          <a:chOff x="0" y="0"/>
          <a:chExt cx="0" cy="0"/>
        </a:xfrm>
      </p:grpSpPr>
      <p:pic>
        <p:nvPicPr>
          <p:cNvPr id="4" name="Picture 2" descr="EurexExchange_PPT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ltGray">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EurexExchange_PP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hidden">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Eurex_Group_Logo_Lockup_NE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invGray">
          <a:xfrm>
            <a:off x="395288" y="6091238"/>
            <a:ext cx="15208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masterTitle"/>
          <p:cNvSpPr>
            <a:spLocks noGrp="1" noChangeArrowheads="1"/>
          </p:cNvSpPr>
          <p:nvPr>
            <p:ph type="ctrTitle"/>
          </p:nvPr>
        </p:nvSpPr>
        <p:spPr>
          <a:xfrm>
            <a:off x="390525" y="1676400"/>
            <a:ext cx="8078788" cy="1209675"/>
          </a:xfrm>
          <a:extLst>
            <a:ext uri="{91240B29-F687-4F45-9708-019B960494DF}">
              <a14:hiddenLine xmlns:a14="http://schemas.microsoft.com/office/drawing/2010/main" w="9525" algn="ctr">
                <a:solidFill>
                  <a:schemeClr val="tx1"/>
                </a:solidFill>
                <a:miter lim="800000"/>
                <a:headEnd/>
                <a:tailEnd/>
              </a14:hiddenLine>
            </a:ext>
          </a:extLst>
        </p:spPr>
        <p:txBody>
          <a:bodyPr tIns="154800" bIns="45720" anchor="b"/>
          <a:lstStyle>
            <a:lvl1pPr>
              <a:defRPr sz="3000">
                <a:solidFill>
                  <a:schemeClr val="bg1"/>
                </a:solidFill>
              </a:defRPr>
            </a:lvl1pPr>
          </a:lstStyle>
          <a:p>
            <a:pPr lvl="0"/>
            <a:r>
              <a:rPr lang="en-GB" noProof="0"/>
              <a:t>Click to edit Master title style</a:t>
            </a:r>
          </a:p>
        </p:txBody>
      </p:sp>
      <p:sp>
        <p:nvSpPr>
          <p:cNvPr id="49157" name="masterSubtitle"/>
          <p:cNvSpPr>
            <a:spLocks noGrp="1" noChangeArrowheads="1"/>
          </p:cNvSpPr>
          <p:nvPr>
            <p:ph type="subTitle" idx="1"/>
          </p:nvPr>
        </p:nvSpPr>
        <p:spPr>
          <a:xfrm>
            <a:off x="390525" y="2909888"/>
            <a:ext cx="8067675" cy="588962"/>
          </a:xfrm>
          <a:extLst>
            <a:ext uri="{909E8E84-426E-40DD-AFC4-6F175D3DCCD1}">
              <a14:hiddenFill xmlns:a14="http://schemas.microsoft.com/office/drawing/2010/main">
                <a:solidFill>
                  <a:schemeClr val="accent1"/>
                </a:solidFill>
              </a14:hiddenFill>
            </a:ext>
          </a:extLst>
        </p:spPr>
        <p:txBody>
          <a:bodyPr tIns="45720" bIns="45720"/>
          <a:lstStyle>
            <a:lvl1pPr marL="0" indent="0">
              <a:buFontTx/>
              <a:buNone/>
              <a:defRPr sz="1800" b="1">
                <a:solidFill>
                  <a:schemeClr val="accent2"/>
                </a:solidFill>
              </a:defRPr>
            </a:lvl1pPr>
          </a:lstStyle>
          <a:p>
            <a:pPr lvl="0"/>
            <a:r>
              <a:rPr lang="en-GB" noProof="0"/>
              <a:t>Click to edit </a:t>
            </a:r>
          </a:p>
          <a:p>
            <a:pPr lvl="0"/>
            <a:r>
              <a:rPr lang="en-GB" noProof="0"/>
              <a:t>Master subtitle style</a:t>
            </a:r>
          </a:p>
        </p:txBody>
      </p:sp>
    </p:spTree>
    <p:extLst>
      <p:ext uri="{BB962C8B-B14F-4D97-AF65-F5344CB8AC3E}">
        <p14:creationId xmlns:p14="http://schemas.microsoft.com/office/powerpoint/2010/main" val="4004859626"/>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83425994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05D6AC0-B471-4CEB-B72A-15966FD4788E}" type="slidenum">
              <a:rPr lang="en-GB"/>
              <a:pPr>
                <a:defRPr/>
              </a:pPr>
              <a:t>‹#›</a:t>
            </a:fld>
            <a:endParaRPr lang="en-GB"/>
          </a:p>
        </p:txBody>
      </p:sp>
    </p:spTree>
    <p:extLst>
      <p:ext uri="{BB962C8B-B14F-4D97-AF65-F5344CB8AC3E}">
        <p14:creationId xmlns:p14="http://schemas.microsoft.com/office/powerpoint/2010/main" val="931063512"/>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971947767"/>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2113" y="793750"/>
            <a:ext cx="8382000" cy="496888"/>
          </a:xfrm>
        </p:spPr>
        <p:txBody>
          <a:bodyPr/>
          <a:lstStyle/>
          <a:p>
            <a:r>
              <a:rPr lang="en-US"/>
              <a:t>Click to edit Master title style</a:t>
            </a:r>
            <a:endParaRPr lang="en-GB"/>
          </a:p>
        </p:txBody>
      </p:sp>
      <p:sp>
        <p:nvSpPr>
          <p:cNvPr id="3" name="Text Placeholder 2"/>
          <p:cNvSpPr>
            <a:spLocks noGrp="1"/>
          </p:cNvSpPr>
          <p:nvPr>
            <p:ph type="body" sz="half" idx="1"/>
          </p:nvPr>
        </p:nvSpPr>
        <p:spPr>
          <a:xfrm>
            <a:off x="392113" y="1557338"/>
            <a:ext cx="4114800"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59313" y="1557338"/>
            <a:ext cx="4114800" cy="4391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2283720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98B9455-70CE-4702-A132-C19086010A81}" type="slidenum">
              <a:rPr lang="en-GB"/>
              <a:pPr>
                <a:defRPr/>
              </a:pPr>
              <a:t>‹#›</a:t>
            </a:fld>
            <a:endParaRPr lang="en-GB"/>
          </a:p>
        </p:txBody>
      </p:sp>
    </p:spTree>
    <p:extLst>
      <p:ext uri="{BB962C8B-B14F-4D97-AF65-F5344CB8AC3E}">
        <p14:creationId xmlns:p14="http://schemas.microsoft.com/office/powerpoint/2010/main" val="270003986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1.pn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image" Target="../media/image1.png"/><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theme" Target="../theme/theme4.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10" Type="http://schemas.openxmlformats.org/officeDocument/2006/relationships/slideLayout" Target="../slideLayouts/slideLayout53.xml"/><Relationship Id="rId19" Type="http://schemas.openxmlformats.org/officeDocument/2006/relationships/image" Target="../media/image1.png"/><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theme" Target="../theme/theme5.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19" Type="http://schemas.openxmlformats.org/officeDocument/2006/relationships/image" Target="../media/image1.png"/><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80.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image" Target="../media/image1.png"/><Relationship Id="rId5" Type="http://schemas.openxmlformats.org/officeDocument/2006/relationships/theme" Target="../theme/theme6.xml"/><Relationship Id="rId4"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masterTitle"/>
          <p:cNvSpPr>
            <a:spLocks noGrp="1" noChangeArrowheads="1"/>
          </p:cNvSpPr>
          <p:nvPr>
            <p:ph type="title"/>
          </p:nvPr>
        </p:nvSpPr>
        <p:spPr bwMode="auto">
          <a:xfrm>
            <a:off x="392113" y="793750"/>
            <a:ext cx="83820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t>Click to edit Master title style</a:t>
            </a:r>
          </a:p>
        </p:txBody>
      </p:sp>
      <p:sp>
        <p:nvSpPr>
          <p:cNvPr id="1027" name="Rectangle 4"/>
          <p:cNvSpPr>
            <a:spLocks noGrp="1" noChangeArrowheads="1"/>
          </p:cNvSpPr>
          <p:nvPr>
            <p:ph type="body" idx="1"/>
          </p:nvPr>
        </p:nvSpPr>
        <p:spPr bwMode="gray">
          <a:xfrm>
            <a:off x="380206" y="1557338"/>
            <a:ext cx="8382000" cy="4391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48133" name="Rectangle 5"/>
          <p:cNvSpPr>
            <a:spLocks noGrp="1" noChangeArrowheads="1"/>
          </p:cNvSpPr>
          <p:nvPr>
            <p:ph type="sldNum" sz="quarter" idx="4"/>
          </p:nvPr>
        </p:nvSpPr>
        <p:spPr bwMode="auto">
          <a:xfrm>
            <a:off x="8440738" y="6496050"/>
            <a:ext cx="333375"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a:spcBef>
                <a:spcPct val="0"/>
              </a:spcBef>
              <a:buFontTx/>
              <a:buNone/>
              <a:defRPr sz="900">
                <a:solidFill>
                  <a:schemeClr val="tx2"/>
                </a:solidFill>
              </a:defRPr>
            </a:lvl1pPr>
          </a:lstStyle>
          <a:p>
            <a:pPr>
              <a:defRPr/>
            </a:pPr>
            <a:fld id="{CD351DC4-D34B-4A1C-944D-2B5E2AE246A6}" type="slidenum">
              <a:rPr lang="en-GB"/>
              <a:pPr>
                <a:defRPr/>
              </a:pPr>
              <a:t>‹#›</a:t>
            </a:fld>
            <a:endParaRPr lang="en-GB"/>
          </a:p>
        </p:txBody>
      </p:sp>
      <p:pic>
        <p:nvPicPr>
          <p:cNvPr id="1029" name="Picture 7" descr="Eurex_Logo_Lockup"/>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395288" y="6254750"/>
            <a:ext cx="10445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Text Box 8"/>
          <p:cNvSpPr txBox="1">
            <a:spLocks noChangeArrowheads="1"/>
          </p:cNvSpPr>
          <p:nvPr/>
        </p:nvSpPr>
        <p:spPr bwMode="auto">
          <a:xfrm>
            <a:off x="3911600" y="6464300"/>
            <a:ext cx="13192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1200" b="1">
                <a:solidFill>
                  <a:schemeClr val="bg1"/>
                </a:solidFill>
                <a:latin typeface="Arial" charset="0"/>
                <a:ea typeface="ＭＳ Ｐゴシック" pitchFamily="34" charset="-128"/>
              </a:defRPr>
            </a:lvl1pPr>
            <a:lvl2pPr marL="742950" indent="-285750" eaLnBrk="0" hangingPunct="0">
              <a:defRPr sz="1200" b="1">
                <a:solidFill>
                  <a:schemeClr val="bg1"/>
                </a:solidFill>
                <a:latin typeface="Arial" charset="0"/>
                <a:ea typeface="ＭＳ Ｐゴシック" pitchFamily="34" charset="-128"/>
              </a:defRPr>
            </a:lvl2pPr>
            <a:lvl3pPr marL="1143000" indent="-228600" eaLnBrk="0" hangingPunct="0">
              <a:defRPr sz="1200" b="1">
                <a:solidFill>
                  <a:schemeClr val="bg1"/>
                </a:solidFill>
                <a:latin typeface="Arial" charset="0"/>
                <a:ea typeface="ＭＳ Ｐゴシック" pitchFamily="34" charset="-128"/>
              </a:defRPr>
            </a:lvl3pPr>
            <a:lvl4pPr marL="1600200" indent="-228600" eaLnBrk="0" hangingPunct="0">
              <a:defRPr sz="1200" b="1">
                <a:solidFill>
                  <a:schemeClr val="bg1"/>
                </a:solidFill>
                <a:latin typeface="Arial" charset="0"/>
                <a:ea typeface="ＭＳ Ｐゴシック" pitchFamily="34" charset="-128"/>
              </a:defRPr>
            </a:lvl4pPr>
            <a:lvl5pPr marL="2057400" indent="-228600" eaLnBrk="0" hangingPunct="0">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eaLnBrk="1" hangingPunct="1">
              <a:spcBef>
                <a:spcPct val="0"/>
              </a:spcBef>
              <a:buFontTx/>
              <a:buNone/>
              <a:defRPr/>
            </a:pPr>
            <a:r>
              <a:rPr lang="en-GB" sz="800">
                <a:solidFill>
                  <a:schemeClr val="tx2"/>
                </a:solidFill>
              </a:rPr>
              <a:t>www.eurexchange.com</a:t>
            </a:r>
          </a:p>
        </p:txBody>
      </p:sp>
      <p:sp>
        <p:nvSpPr>
          <p:cNvPr id="1031" name="Line 9"/>
          <p:cNvSpPr>
            <a:spLocks noChangeShapeType="1"/>
          </p:cNvSpPr>
          <p:nvPr/>
        </p:nvSpPr>
        <p:spPr bwMode="auto">
          <a:xfrm>
            <a:off x="395288" y="542925"/>
            <a:ext cx="83772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2" name="Text Box 10"/>
          <p:cNvSpPr txBox="1">
            <a:spLocks noChangeArrowheads="1"/>
          </p:cNvSpPr>
          <p:nvPr/>
        </p:nvSpPr>
        <p:spPr bwMode="auto">
          <a:xfrm>
            <a:off x="307975" y="327025"/>
            <a:ext cx="13192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1200" b="1">
                <a:solidFill>
                  <a:schemeClr val="bg1"/>
                </a:solidFill>
                <a:latin typeface="Arial" charset="0"/>
                <a:ea typeface="ＭＳ Ｐゴシック" pitchFamily="34" charset="-128"/>
              </a:defRPr>
            </a:lvl1pPr>
            <a:lvl2pPr marL="742950" indent="-285750" eaLnBrk="0" hangingPunct="0">
              <a:defRPr sz="1200" b="1">
                <a:solidFill>
                  <a:schemeClr val="bg1"/>
                </a:solidFill>
                <a:latin typeface="Arial" charset="0"/>
                <a:ea typeface="ＭＳ Ｐゴシック" pitchFamily="34" charset="-128"/>
              </a:defRPr>
            </a:lvl2pPr>
            <a:lvl3pPr marL="1143000" indent="-228600" eaLnBrk="0" hangingPunct="0">
              <a:defRPr sz="1200" b="1">
                <a:solidFill>
                  <a:schemeClr val="bg1"/>
                </a:solidFill>
                <a:latin typeface="Arial" charset="0"/>
                <a:ea typeface="ＭＳ Ｐゴシック" pitchFamily="34" charset="-128"/>
              </a:defRPr>
            </a:lvl3pPr>
            <a:lvl4pPr marL="1600200" indent="-228600" eaLnBrk="0" hangingPunct="0">
              <a:defRPr sz="1200" b="1">
                <a:solidFill>
                  <a:schemeClr val="bg1"/>
                </a:solidFill>
                <a:latin typeface="Arial" charset="0"/>
                <a:ea typeface="ＭＳ Ｐゴシック" pitchFamily="34" charset="-128"/>
              </a:defRPr>
            </a:lvl4pPr>
            <a:lvl5pPr marL="2057400" indent="-228600" eaLnBrk="0" hangingPunct="0">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algn="l" eaLnBrk="1" hangingPunct="1">
              <a:spcBef>
                <a:spcPct val="0"/>
              </a:spcBef>
              <a:buFontTx/>
              <a:buNone/>
              <a:defRPr/>
            </a:pPr>
            <a:r>
              <a:rPr lang="en-US" sz="900" dirty="0" err="1">
                <a:solidFill>
                  <a:schemeClr val="tx1"/>
                </a:solidFill>
              </a:rPr>
              <a:t>Eurex</a:t>
            </a:r>
            <a:r>
              <a:rPr lang="en-US" sz="900" dirty="0">
                <a:solidFill>
                  <a:schemeClr val="tx1"/>
                </a:solidFill>
              </a:rPr>
              <a:t> 10Y BONO Futures</a:t>
            </a:r>
            <a:endParaRPr lang="en-GB" sz="900" dirty="0">
              <a:solidFill>
                <a:schemeClr val="tx1"/>
              </a:solidFill>
            </a:endParaRPr>
          </a:p>
        </p:txBody>
      </p:sp>
      <p:sp>
        <p:nvSpPr>
          <p:cNvPr id="1033" name="Text Box 11"/>
          <p:cNvSpPr txBox="1">
            <a:spLocks noChangeArrowheads="1"/>
          </p:cNvSpPr>
          <p:nvPr/>
        </p:nvSpPr>
        <p:spPr bwMode="auto">
          <a:xfrm>
            <a:off x="7932176" y="330298"/>
            <a:ext cx="1017123" cy="188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1200" b="1">
                <a:solidFill>
                  <a:schemeClr val="bg1"/>
                </a:solidFill>
                <a:latin typeface="Arial" charset="0"/>
                <a:ea typeface="ＭＳ Ｐゴシック" pitchFamily="34" charset="-128"/>
              </a:defRPr>
            </a:lvl1pPr>
            <a:lvl2pPr marL="742950" indent="-285750" eaLnBrk="0" hangingPunct="0">
              <a:defRPr sz="1200" b="1">
                <a:solidFill>
                  <a:schemeClr val="bg1"/>
                </a:solidFill>
                <a:latin typeface="Arial" charset="0"/>
                <a:ea typeface="ＭＳ Ｐゴシック" pitchFamily="34" charset="-128"/>
              </a:defRPr>
            </a:lvl2pPr>
            <a:lvl3pPr marL="1143000" indent="-228600" eaLnBrk="0" hangingPunct="0">
              <a:defRPr sz="1200" b="1">
                <a:solidFill>
                  <a:schemeClr val="bg1"/>
                </a:solidFill>
                <a:latin typeface="Arial" charset="0"/>
                <a:ea typeface="ＭＳ Ｐゴシック" pitchFamily="34" charset="-128"/>
              </a:defRPr>
            </a:lvl3pPr>
            <a:lvl4pPr marL="1600200" indent="-228600" eaLnBrk="0" hangingPunct="0">
              <a:defRPr sz="1200" b="1">
                <a:solidFill>
                  <a:schemeClr val="bg1"/>
                </a:solidFill>
                <a:latin typeface="Arial" charset="0"/>
                <a:ea typeface="ＭＳ Ｐゴシック" pitchFamily="34" charset="-128"/>
              </a:defRPr>
            </a:lvl4pPr>
            <a:lvl5pPr marL="2057400" indent="-228600" eaLnBrk="0" hangingPunct="0">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algn="r" eaLnBrk="1" hangingPunct="1">
              <a:spcBef>
                <a:spcPct val="0"/>
              </a:spcBef>
              <a:buFontTx/>
              <a:buNone/>
              <a:defRPr/>
            </a:pPr>
            <a:r>
              <a:rPr lang="en-US" sz="900" baseline="0" dirty="0">
                <a:solidFill>
                  <a:schemeClr val="tx1"/>
                </a:solidFill>
              </a:rPr>
              <a:t>August 2020</a:t>
            </a:r>
          </a:p>
        </p:txBody>
      </p:sp>
    </p:spTree>
  </p:cSld>
  <p:clrMap bg1="lt1" tx1="dk1" bg2="lt2" tx2="dk2" accent1="accent1" accent2="accent2" accent3="accent3" accent4="accent4" accent5="accent5" accent6="accent6" hlink="hlink" folHlink="folHlink"/>
  <p:sldLayoutIdLst>
    <p:sldLayoutId id="2147484317" r:id="rId1"/>
    <p:sldLayoutId id="2147484300" r:id="rId2"/>
    <p:sldLayoutId id="2147484301" r:id="rId3"/>
    <p:sldLayoutId id="2147484302" r:id="rId4"/>
    <p:sldLayoutId id="2147484303" r:id="rId5"/>
    <p:sldLayoutId id="2147484304" r:id="rId6"/>
    <p:sldLayoutId id="2147484305" r:id="rId7"/>
    <p:sldLayoutId id="2147484306" r:id="rId8"/>
    <p:sldLayoutId id="2147484307" r:id="rId9"/>
    <p:sldLayoutId id="2147484308" r:id="rId10"/>
    <p:sldLayoutId id="2147484309" r:id="rId11"/>
    <p:sldLayoutId id="2147484310" r:id="rId12"/>
    <p:sldLayoutId id="2147484311" r:id="rId13"/>
    <p:sldLayoutId id="2147484312" r:id="rId14"/>
    <p:sldLayoutId id="2147484313" r:id="rId15"/>
    <p:sldLayoutId id="2147484314" r:id="rId16"/>
    <p:sldLayoutId id="2147484315" r:id="rId17"/>
  </p:sldLayoutIdLst>
  <p:transition>
    <p:fade/>
  </p:transition>
  <p:hf hdr="0" ftr="0" dt="0"/>
  <p:txStyles>
    <p:titleStyle>
      <a:lvl1pPr algn="l" rtl="0" eaLnBrk="0" fontAlgn="base" hangingPunct="0">
        <a:lnSpc>
          <a:spcPct val="85000"/>
        </a:lnSpc>
        <a:spcBef>
          <a:spcPct val="0"/>
        </a:spcBef>
        <a:spcAft>
          <a:spcPct val="0"/>
        </a:spcAft>
        <a:defRPr sz="2400" b="1">
          <a:solidFill>
            <a:schemeClr val="tx2"/>
          </a:solidFill>
          <a:latin typeface="+mj-lt"/>
          <a:ea typeface="+mj-ea"/>
          <a:cs typeface="+mj-cs"/>
        </a:defRPr>
      </a:lvl1pPr>
      <a:lvl2pPr algn="l" rtl="0" eaLnBrk="0" fontAlgn="base" hangingPunct="0">
        <a:lnSpc>
          <a:spcPct val="85000"/>
        </a:lnSpc>
        <a:spcBef>
          <a:spcPct val="0"/>
        </a:spcBef>
        <a:spcAft>
          <a:spcPct val="0"/>
        </a:spcAft>
        <a:defRPr sz="2400" b="1">
          <a:solidFill>
            <a:schemeClr val="tx2"/>
          </a:solidFill>
          <a:latin typeface="Arial" charset="0"/>
        </a:defRPr>
      </a:lvl2pPr>
      <a:lvl3pPr algn="l" rtl="0" eaLnBrk="0" fontAlgn="base" hangingPunct="0">
        <a:lnSpc>
          <a:spcPct val="85000"/>
        </a:lnSpc>
        <a:spcBef>
          <a:spcPct val="0"/>
        </a:spcBef>
        <a:spcAft>
          <a:spcPct val="0"/>
        </a:spcAft>
        <a:defRPr sz="2400" b="1">
          <a:solidFill>
            <a:schemeClr val="tx2"/>
          </a:solidFill>
          <a:latin typeface="Arial" charset="0"/>
        </a:defRPr>
      </a:lvl3pPr>
      <a:lvl4pPr algn="l" rtl="0" eaLnBrk="0" fontAlgn="base" hangingPunct="0">
        <a:lnSpc>
          <a:spcPct val="85000"/>
        </a:lnSpc>
        <a:spcBef>
          <a:spcPct val="0"/>
        </a:spcBef>
        <a:spcAft>
          <a:spcPct val="0"/>
        </a:spcAft>
        <a:defRPr sz="2400" b="1">
          <a:solidFill>
            <a:schemeClr val="tx2"/>
          </a:solidFill>
          <a:latin typeface="Arial" charset="0"/>
        </a:defRPr>
      </a:lvl4pPr>
      <a:lvl5pPr algn="l" rtl="0" eaLnBrk="0" fontAlgn="base" hangingPunct="0">
        <a:lnSpc>
          <a:spcPct val="85000"/>
        </a:lnSpc>
        <a:spcBef>
          <a:spcPct val="0"/>
        </a:spcBef>
        <a:spcAft>
          <a:spcPct val="0"/>
        </a:spcAft>
        <a:defRPr sz="2400" b="1">
          <a:solidFill>
            <a:schemeClr val="tx2"/>
          </a:solidFill>
          <a:latin typeface="Arial" charset="0"/>
        </a:defRPr>
      </a:lvl5pPr>
      <a:lvl6pPr marL="457200" algn="l" rtl="0" fontAlgn="base">
        <a:lnSpc>
          <a:spcPct val="85000"/>
        </a:lnSpc>
        <a:spcBef>
          <a:spcPct val="0"/>
        </a:spcBef>
        <a:spcAft>
          <a:spcPct val="0"/>
        </a:spcAft>
        <a:defRPr sz="2400" b="1">
          <a:solidFill>
            <a:schemeClr val="tx2"/>
          </a:solidFill>
          <a:latin typeface="Arial" charset="0"/>
        </a:defRPr>
      </a:lvl6pPr>
      <a:lvl7pPr marL="914400" algn="l" rtl="0" fontAlgn="base">
        <a:lnSpc>
          <a:spcPct val="85000"/>
        </a:lnSpc>
        <a:spcBef>
          <a:spcPct val="0"/>
        </a:spcBef>
        <a:spcAft>
          <a:spcPct val="0"/>
        </a:spcAft>
        <a:defRPr sz="2400" b="1">
          <a:solidFill>
            <a:schemeClr val="tx2"/>
          </a:solidFill>
          <a:latin typeface="Arial" charset="0"/>
        </a:defRPr>
      </a:lvl7pPr>
      <a:lvl8pPr marL="1371600" algn="l" rtl="0" fontAlgn="base">
        <a:lnSpc>
          <a:spcPct val="85000"/>
        </a:lnSpc>
        <a:spcBef>
          <a:spcPct val="0"/>
        </a:spcBef>
        <a:spcAft>
          <a:spcPct val="0"/>
        </a:spcAft>
        <a:defRPr sz="2400" b="1">
          <a:solidFill>
            <a:schemeClr val="tx2"/>
          </a:solidFill>
          <a:latin typeface="Arial" charset="0"/>
        </a:defRPr>
      </a:lvl8pPr>
      <a:lvl9pPr marL="1828800" algn="l" rtl="0" fontAlgn="base">
        <a:lnSpc>
          <a:spcPct val="85000"/>
        </a:lnSpc>
        <a:spcBef>
          <a:spcPct val="0"/>
        </a:spcBef>
        <a:spcAft>
          <a:spcPct val="0"/>
        </a:spcAft>
        <a:defRPr sz="2400" b="1">
          <a:solidFill>
            <a:schemeClr val="tx2"/>
          </a:solidFill>
          <a:latin typeface="Arial" charset="0"/>
        </a:defRPr>
      </a:lvl9pPr>
    </p:titleStyle>
    <p:bodyStyle>
      <a:lvl1pPr marL="182563" indent="-182563" algn="l" defTabSz="249238" rtl="0" eaLnBrk="0" fontAlgn="base" hangingPunct="0">
        <a:spcBef>
          <a:spcPct val="0"/>
        </a:spcBef>
        <a:spcAft>
          <a:spcPct val="0"/>
        </a:spcAft>
        <a:buClr>
          <a:schemeClr val="tx2"/>
        </a:buClr>
        <a:buChar char="•"/>
        <a:defRPr sz="1400">
          <a:solidFill>
            <a:schemeClr val="tx1"/>
          </a:solidFill>
          <a:latin typeface="+mn-lt"/>
          <a:ea typeface="+mn-ea"/>
          <a:cs typeface="+mn-cs"/>
        </a:defRPr>
      </a:lvl1pPr>
      <a:lvl2pPr marL="539750" indent="-177800"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2pPr>
      <a:lvl3pPr marL="892175" indent="-173038" algn="l" defTabSz="249238" rtl="0" eaLnBrk="0" fontAlgn="base" hangingPunct="0">
        <a:spcBef>
          <a:spcPct val="0"/>
        </a:spcBef>
        <a:spcAft>
          <a:spcPct val="0"/>
        </a:spcAft>
        <a:buClr>
          <a:schemeClr val="tx2"/>
        </a:buClr>
        <a:buChar char="•"/>
        <a:defRPr sz="1400">
          <a:solidFill>
            <a:schemeClr val="tx1"/>
          </a:solidFill>
          <a:latin typeface="+mn-lt"/>
        </a:defRPr>
      </a:lvl3pPr>
      <a:lvl4pPr marL="1244600" indent="-173038"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4pPr>
      <a:lvl5pPr marL="1601788" indent="-177800"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5pPr>
      <a:lvl6pPr marL="2058988" indent="-177800" algn="l" defTabSz="249238" rtl="0" fontAlgn="base">
        <a:spcBef>
          <a:spcPct val="0"/>
        </a:spcBef>
        <a:spcAft>
          <a:spcPct val="0"/>
        </a:spcAft>
        <a:buClr>
          <a:schemeClr val="tx2"/>
        </a:buClr>
        <a:buFont typeface="Arial" charset="0"/>
        <a:buChar char="–"/>
        <a:defRPr sz="1400">
          <a:solidFill>
            <a:schemeClr val="tx1"/>
          </a:solidFill>
          <a:latin typeface="+mn-lt"/>
        </a:defRPr>
      </a:lvl6pPr>
      <a:lvl7pPr marL="2516188" indent="-177800" algn="l" defTabSz="249238" rtl="0" fontAlgn="base">
        <a:spcBef>
          <a:spcPct val="0"/>
        </a:spcBef>
        <a:spcAft>
          <a:spcPct val="0"/>
        </a:spcAft>
        <a:buClr>
          <a:schemeClr val="tx2"/>
        </a:buClr>
        <a:buFont typeface="Arial" charset="0"/>
        <a:buChar char="–"/>
        <a:defRPr sz="1400">
          <a:solidFill>
            <a:schemeClr val="tx1"/>
          </a:solidFill>
          <a:latin typeface="+mn-lt"/>
        </a:defRPr>
      </a:lvl7pPr>
      <a:lvl8pPr marL="2973388" indent="-177800" algn="l" defTabSz="249238" rtl="0" fontAlgn="base">
        <a:spcBef>
          <a:spcPct val="0"/>
        </a:spcBef>
        <a:spcAft>
          <a:spcPct val="0"/>
        </a:spcAft>
        <a:buClr>
          <a:schemeClr val="tx2"/>
        </a:buClr>
        <a:buFont typeface="Arial" charset="0"/>
        <a:buChar char="–"/>
        <a:defRPr sz="1400">
          <a:solidFill>
            <a:schemeClr val="tx1"/>
          </a:solidFill>
          <a:latin typeface="+mn-lt"/>
        </a:defRPr>
      </a:lvl8pPr>
      <a:lvl9pPr marL="3430588" indent="-177800" algn="l" defTabSz="249238" rtl="0" fontAlgn="base">
        <a:spcBef>
          <a:spcPct val="0"/>
        </a:spcBef>
        <a:spcAft>
          <a:spcPct val="0"/>
        </a:spcAft>
        <a:buClr>
          <a:schemeClr val="tx2"/>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masterTitle"/>
          <p:cNvSpPr>
            <a:spLocks noGrp="1" noChangeArrowheads="1"/>
          </p:cNvSpPr>
          <p:nvPr>
            <p:ph type="title"/>
          </p:nvPr>
        </p:nvSpPr>
        <p:spPr bwMode="auto">
          <a:xfrm>
            <a:off x="392113" y="793750"/>
            <a:ext cx="83820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dirty="0"/>
              <a:t>Click to edit Master title style</a:t>
            </a:r>
          </a:p>
        </p:txBody>
      </p:sp>
      <p:sp>
        <p:nvSpPr>
          <p:cNvPr id="1027" name="Rectangle 4"/>
          <p:cNvSpPr>
            <a:spLocks noGrp="1" noChangeArrowheads="1"/>
          </p:cNvSpPr>
          <p:nvPr>
            <p:ph type="body" idx="1"/>
          </p:nvPr>
        </p:nvSpPr>
        <p:spPr bwMode="gray">
          <a:xfrm>
            <a:off x="392113" y="1557338"/>
            <a:ext cx="8382000" cy="4391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48133" name="Rectangle 5"/>
          <p:cNvSpPr>
            <a:spLocks noGrp="1" noChangeArrowheads="1"/>
          </p:cNvSpPr>
          <p:nvPr>
            <p:ph type="sldNum" sz="quarter" idx="4"/>
          </p:nvPr>
        </p:nvSpPr>
        <p:spPr bwMode="auto">
          <a:xfrm>
            <a:off x="8440738" y="6496050"/>
            <a:ext cx="333375"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a:defRPr sz="900" b="1" smtClean="0">
                <a:solidFill>
                  <a:schemeClr val="tx2"/>
                </a:solidFill>
              </a:defRPr>
            </a:lvl1pPr>
          </a:lstStyle>
          <a:p>
            <a:pPr>
              <a:defRPr/>
            </a:pPr>
            <a:fld id="{09EF6ED8-BC94-485E-83D9-6FC5B6C88218}" type="slidenum">
              <a:rPr lang="en-GB"/>
              <a:pPr>
                <a:defRPr/>
              </a:pPr>
              <a:t>‹#›</a:t>
            </a:fld>
            <a:endParaRPr lang="en-GB"/>
          </a:p>
        </p:txBody>
      </p:sp>
      <p:pic>
        <p:nvPicPr>
          <p:cNvPr id="1029" name="Picture 7" descr="Eurex_Logo_Lockup"/>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95288" y="6254750"/>
            <a:ext cx="10445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Text Box 8"/>
          <p:cNvSpPr txBox="1">
            <a:spLocks noChangeArrowheads="1"/>
          </p:cNvSpPr>
          <p:nvPr/>
        </p:nvSpPr>
        <p:spPr bwMode="auto">
          <a:xfrm>
            <a:off x="3911600" y="6464300"/>
            <a:ext cx="13192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1400">
                <a:solidFill>
                  <a:schemeClr val="tx1"/>
                </a:solidFill>
                <a:latin typeface="Arial" charset="0"/>
                <a:ea typeface="ＭＳ Ｐゴシック" pitchFamily="34" charset="-128"/>
              </a:defRPr>
            </a:lvl1pPr>
            <a:lvl2pPr marL="742950" indent="-285750" eaLnBrk="0" hangingPunct="0">
              <a:defRPr sz="1400">
                <a:solidFill>
                  <a:schemeClr val="tx1"/>
                </a:solidFill>
                <a:latin typeface="Arial" charset="0"/>
                <a:ea typeface="ＭＳ Ｐゴシック" pitchFamily="34" charset="-128"/>
              </a:defRPr>
            </a:lvl2pPr>
            <a:lvl3pPr marL="1143000" indent="-228600" eaLnBrk="0" hangingPunct="0">
              <a:defRPr sz="1400">
                <a:solidFill>
                  <a:schemeClr val="tx1"/>
                </a:solidFill>
                <a:latin typeface="Arial" charset="0"/>
                <a:ea typeface="ＭＳ Ｐゴシック" pitchFamily="34" charset="-128"/>
              </a:defRPr>
            </a:lvl3pPr>
            <a:lvl4pPr marL="1600200" indent="-228600" eaLnBrk="0" hangingPunct="0">
              <a:defRPr sz="1400">
                <a:solidFill>
                  <a:schemeClr val="tx1"/>
                </a:solidFill>
                <a:latin typeface="Arial" charset="0"/>
                <a:ea typeface="ＭＳ Ｐゴシック" pitchFamily="34" charset="-128"/>
              </a:defRPr>
            </a:lvl4pPr>
            <a:lvl5pPr marL="2057400" indent="-228600" eaLnBrk="0" hangingPunct="0">
              <a:defRPr sz="1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a:solidFill>
                  <a:schemeClr val="tx1"/>
                </a:solidFill>
                <a:latin typeface="Arial" charset="0"/>
                <a:ea typeface="ＭＳ Ｐゴシック" pitchFamily="34" charset="-128"/>
              </a:defRPr>
            </a:lvl9pPr>
          </a:lstStyle>
          <a:p>
            <a:pPr algn="ctr" eaLnBrk="1" hangingPunct="1"/>
            <a:r>
              <a:rPr lang="en-GB" sz="800" b="1">
                <a:solidFill>
                  <a:schemeClr val="tx2"/>
                </a:solidFill>
              </a:rPr>
              <a:t>www.eurexchange.com</a:t>
            </a:r>
          </a:p>
        </p:txBody>
      </p:sp>
      <p:sp>
        <p:nvSpPr>
          <p:cNvPr id="1031" name="Line 9"/>
          <p:cNvSpPr>
            <a:spLocks noChangeShapeType="1"/>
          </p:cNvSpPr>
          <p:nvPr/>
        </p:nvSpPr>
        <p:spPr bwMode="auto">
          <a:xfrm>
            <a:off x="395288" y="542925"/>
            <a:ext cx="83772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2" name="TextBox 1"/>
          <p:cNvSpPr txBox="1"/>
          <p:nvPr/>
        </p:nvSpPr>
        <p:spPr>
          <a:xfrm>
            <a:off x="307817" y="344032"/>
            <a:ext cx="5398391" cy="230832"/>
          </a:xfrm>
          <a:prstGeom prst="rect">
            <a:avLst/>
          </a:prstGeom>
          <a:noFill/>
        </p:spPr>
        <p:txBody>
          <a:bodyPr wrap="square" rtlCol="0">
            <a:spAutoFit/>
          </a:bodyPr>
          <a:lstStyle/>
          <a:p>
            <a:r>
              <a:rPr lang="en-GB" sz="900" b="1" dirty="0">
                <a:latin typeface="+mn-lt"/>
              </a:rPr>
              <a:t>Interest rate derivatives at Eurex Exchange – The home to the Euro yield curve</a:t>
            </a:r>
          </a:p>
        </p:txBody>
      </p:sp>
      <p:sp>
        <p:nvSpPr>
          <p:cNvPr id="10" name="TextBox 9"/>
          <p:cNvSpPr txBox="1"/>
          <p:nvPr/>
        </p:nvSpPr>
        <p:spPr>
          <a:xfrm>
            <a:off x="7809734" y="357351"/>
            <a:ext cx="1050262" cy="230832"/>
          </a:xfrm>
          <a:prstGeom prst="rect">
            <a:avLst/>
          </a:prstGeom>
          <a:noFill/>
        </p:spPr>
        <p:txBody>
          <a:bodyPr wrap="square" rtlCol="0">
            <a:spAutoFit/>
          </a:bodyPr>
          <a:lstStyle/>
          <a:p>
            <a:r>
              <a:rPr lang="en-GB" sz="900" b="1" dirty="0"/>
              <a:t>December 2016</a:t>
            </a:r>
          </a:p>
        </p:txBody>
      </p:sp>
    </p:spTree>
    <p:extLst>
      <p:ext uri="{BB962C8B-B14F-4D97-AF65-F5344CB8AC3E}">
        <p14:creationId xmlns:p14="http://schemas.microsoft.com/office/powerpoint/2010/main" val="2510900393"/>
      </p:ext>
    </p:extLst>
  </p:cSld>
  <p:clrMap bg1="lt1" tx1="dk1" bg2="lt2" tx2="dk2" accent1="accent1" accent2="accent2" accent3="accent3" accent4="accent4" accent5="accent5" accent6="accent6" hlink="hlink" folHlink="folHlink"/>
  <p:sldLayoutIdLst>
    <p:sldLayoutId id="2147484319" r:id="rId1"/>
    <p:sldLayoutId id="2147484320" r:id="rId2"/>
    <p:sldLayoutId id="2147484321" r:id="rId3"/>
    <p:sldLayoutId id="2147484322" r:id="rId4"/>
    <p:sldLayoutId id="2147484323" r:id="rId5"/>
    <p:sldLayoutId id="2147484324" r:id="rId6"/>
    <p:sldLayoutId id="2147484325" r:id="rId7"/>
    <p:sldLayoutId id="2147484326" r:id="rId8"/>
    <p:sldLayoutId id="2147484327" r:id="rId9"/>
    <p:sldLayoutId id="2147484328" r:id="rId10"/>
    <p:sldLayoutId id="2147484329" r:id="rId11"/>
    <p:sldLayoutId id="2147484330" r:id="rId12"/>
    <p:sldLayoutId id="2147484331" r:id="rId13"/>
  </p:sldLayoutIdLst>
  <p:transition>
    <p:fade/>
  </p:transition>
  <p:hf hdr="0" ftr="0"/>
  <p:txStyles>
    <p:titleStyle>
      <a:lvl1pPr algn="l" rtl="0" eaLnBrk="0" fontAlgn="base" hangingPunct="0">
        <a:lnSpc>
          <a:spcPct val="85000"/>
        </a:lnSpc>
        <a:spcBef>
          <a:spcPct val="0"/>
        </a:spcBef>
        <a:spcAft>
          <a:spcPct val="0"/>
        </a:spcAft>
        <a:defRPr sz="2400" b="1">
          <a:solidFill>
            <a:schemeClr val="tx2"/>
          </a:solidFill>
          <a:latin typeface="+mj-lt"/>
          <a:ea typeface="+mj-ea"/>
          <a:cs typeface="+mj-cs"/>
        </a:defRPr>
      </a:lvl1pPr>
      <a:lvl2pPr algn="l" rtl="0" eaLnBrk="0" fontAlgn="base" hangingPunct="0">
        <a:lnSpc>
          <a:spcPct val="85000"/>
        </a:lnSpc>
        <a:spcBef>
          <a:spcPct val="0"/>
        </a:spcBef>
        <a:spcAft>
          <a:spcPct val="0"/>
        </a:spcAft>
        <a:defRPr sz="2400" b="1">
          <a:solidFill>
            <a:schemeClr val="tx2"/>
          </a:solidFill>
          <a:latin typeface="Arial" charset="0"/>
        </a:defRPr>
      </a:lvl2pPr>
      <a:lvl3pPr algn="l" rtl="0" eaLnBrk="0" fontAlgn="base" hangingPunct="0">
        <a:lnSpc>
          <a:spcPct val="85000"/>
        </a:lnSpc>
        <a:spcBef>
          <a:spcPct val="0"/>
        </a:spcBef>
        <a:spcAft>
          <a:spcPct val="0"/>
        </a:spcAft>
        <a:defRPr sz="2400" b="1">
          <a:solidFill>
            <a:schemeClr val="tx2"/>
          </a:solidFill>
          <a:latin typeface="Arial" charset="0"/>
        </a:defRPr>
      </a:lvl3pPr>
      <a:lvl4pPr algn="l" rtl="0" eaLnBrk="0" fontAlgn="base" hangingPunct="0">
        <a:lnSpc>
          <a:spcPct val="85000"/>
        </a:lnSpc>
        <a:spcBef>
          <a:spcPct val="0"/>
        </a:spcBef>
        <a:spcAft>
          <a:spcPct val="0"/>
        </a:spcAft>
        <a:defRPr sz="2400" b="1">
          <a:solidFill>
            <a:schemeClr val="tx2"/>
          </a:solidFill>
          <a:latin typeface="Arial" charset="0"/>
        </a:defRPr>
      </a:lvl4pPr>
      <a:lvl5pPr algn="l" rtl="0" eaLnBrk="0" fontAlgn="base" hangingPunct="0">
        <a:lnSpc>
          <a:spcPct val="85000"/>
        </a:lnSpc>
        <a:spcBef>
          <a:spcPct val="0"/>
        </a:spcBef>
        <a:spcAft>
          <a:spcPct val="0"/>
        </a:spcAft>
        <a:defRPr sz="2400" b="1">
          <a:solidFill>
            <a:schemeClr val="tx2"/>
          </a:solidFill>
          <a:latin typeface="Arial" charset="0"/>
        </a:defRPr>
      </a:lvl5pPr>
      <a:lvl6pPr marL="457200" algn="l" rtl="0" fontAlgn="base">
        <a:lnSpc>
          <a:spcPct val="85000"/>
        </a:lnSpc>
        <a:spcBef>
          <a:spcPct val="0"/>
        </a:spcBef>
        <a:spcAft>
          <a:spcPct val="0"/>
        </a:spcAft>
        <a:defRPr sz="2400" b="1">
          <a:solidFill>
            <a:schemeClr val="tx2"/>
          </a:solidFill>
          <a:latin typeface="Arial" charset="0"/>
        </a:defRPr>
      </a:lvl6pPr>
      <a:lvl7pPr marL="914400" algn="l" rtl="0" fontAlgn="base">
        <a:lnSpc>
          <a:spcPct val="85000"/>
        </a:lnSpc>
        <a:spcBef>
          <a:spcPct val="0"/>
        </a:spcBef>
        <a:spcAft>
          <a:spcPct val="0"/>
        </a:spcAft>
        <a:defRPr sz="2400" b="1">
          <a:solidFill>
            <a:schemeClr val="tx2"/>
          </a:solidFill>
          <a:latin typeface="Arial" charset="0"/>
        </a:defRPr>
      </a:lvl7pPr>
      <a:lvl8pPr marL="1371600" algn="l" rtl="0" fontAlgn="base">
        <a:lnSpc>
          <a:spcPct val="85000"/>
        </a:lnSpc>
        <a:spcBef>
          <a:spcPct val="0"/>
        </a:spcBef>
        <a:spcAft>
          <a:spcPct val="0"/>
        </a:spcAft>
        <a:defRPr sz="2400" b="1">
          <a:solidFill>
            <a:schemeClr val="tx2"/>
          </a:solidFill>
          <a:latin typeface="Arial" charset="0"/>
        </a:defRPr>
      </a:lvl8pPr>
      <a:lvl9pPr marL="1828800" algn="l" rtl="0" fontAlgn="base">
        <a:lnSpc>
          <a:spcPct val="85000"/>
        </a:lnSpc>
        <a:spcBef>
          <a:spcPct val="0"/>
        </a:spcBef>
        <a:spcAft>
          <a:spcPct val="0"/>
        </a:spcAft>
        <a:defRPr sz="2400" b="1">
          <a:solidFill>
            <a:schemeClr val="tx2"/>
          </a:solidFill>
          <a:latin typeface="Arial" charset="0"/>
        </a:defRPr>
      </a:lvl9pPr>
    </p:titleStyle>
    <p:bodyStyle>
      <a:lvl1pPr marL="182563" indent="-182563" algn="l" defTabSz="249238" rtl="0" eaLnBrk="0" fontAlgn="base" hangingPunct="0">
        <a:spcBef>
          <a:spcPct val="0"/>
        </a:spcBef>
        <a:spcAft>
          <a:spcPct val="0"/>
        </a:spcAft>
        <a:buClr>
          <a:schemeClr val="tx2"/>
        </a:buClr>
        <a:buChar char="•"/>
        <a:defRPr sz="1400">
          <a:solidFill>
            <a:schemeClr val="tx1"/>
          </a:solidFill>
          <a:latin typeface="+mn-lt"/>
          <a:ea typeface="+mn-ea"/>
          <a:cs typeface="+mn-cs"/>
        </a:defRPr>
      </a:lvl1pPr>
      <a:lvl2pPr marL="539750" indent="-177800"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2pPr>
      <a:lvl3pPr marL="892175" indent="-173038" algn="l" defTabSz="249238" rtl="0" eaLnBrk="0" fontAlgn="base" hangingPunct="0">
        <a:spcBef>
          <a:spcPct val="0"/>
        </a:spcBef>
        <a:spcAft>
          <a:spcPct val="0"/>
        </a:spcAft>
        <a:buClr>
          <a:schemeClr val="tx2"/>
        </a:buClr>
        <a:buChar char="•"/>
        <a:defRPr sz="1400">
          <a:solidFill>
            <a:schemeClr val="tx1"/>
          </a:solidFill>
          <a:latin typeface="+mn-lt"/>
        </a:defRPr>
      </a:lvl3pPr>
      <a:lvl4pPr marL="1244600" indent="-173038"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4pPr>
      <a:lvl5pPr marL="1601788" indent="-177800"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5pPr>
      <a:lvl6pPr marL="2058988" indent="-177800" algn="l" defTabSz="249238" rtl="0" fontAlgn="base">
        <a:spcBef>
          <a:spcPct val="0"/>
        </a:spcBef>
        <a:spcAft>
          <a:spcPct val="0"/>
        </a:spcAft>
        <a:buClr>
          <a:schemeClr val="tx2"/>
        </a:buClr>
        <a:buFont typeface="Arial" charset="0"/>
        <a:buChar char="–"/>
        <a:defRPr sz="1400">
          <a:solidFill>
            <a:schemeClr val="tx1"/>
          </a:solidFill>
          <a:latin typeface="+mn-lt"/>
        </a:defRPr>
      </a:lvl6pPr>
      <a:lvl7pPr marL="2516188" indent="-177800" algn="l" defTabSz="249238" rtl="0" fontAlgn="base">
        <a:spcBef>
          <a:spcPct val="0"/>
        </a:spcBef>
        <a:spcAft>
          <a:spcPct val="0"/>
        </a:spcAft>
        <a:buClr>
          <a:schemeClr val="tx2"/>
        </a:buClr>
        <a:buFont typeface="Arial" charset="0"/>
        <a:buChar char="–"/>
        <a:defRPr sz="1400">
          <a:solidFill>
            <a:schemeClr val="tx1"/>
          </a:solidFill>
          <a:latin typeface="+mn-lt"/>
        </a:defRPr>
      </a:lvl7pPr>
      <a:lvl8pPr marL="2973388" indent="-177800" algn="l" defTabSz="249238" rtl="0" fontAlgn="base">
        <a:spcBef>
          <a:spcPct val="0"/>
        </a:spcBef>
        <a:spcAft>
          <a:spcPct val="0"/>
        </a:spcAft>
        <a:buClr>
          <a:schemeClr val="tx2"/>
        </a:buClr>
        <a:buFont typeface="Arial" charset="0"/>
        <a:buChar char="–"/>
        <a:defRPr sz="1400">
          <a:solidFill>
            <a:schemeClr val="tx1"/>
          </a:solidFill>
          <a:latin typeface="+mn-lt"/>
        </a:defRPr>
      </a:lvl8pPr>
      <a:lvl9pPr marL="3430588" indent="-177800" algn="l" defTabSz="249238" rtl="0" fontAlgn="base">
        <a:spcBef>
          <a:spcPct val="0"/>
        </a:spcBef>
        <a:spcAft>
          <a:spcPct val="0"/>
        </a:spcAft>
        <a:buClr>
          <a:schemeClr val="tx2"/>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masterTitle"/>
          <p:cNvSpPr>
            <a:spLocks noGrp="1" noChangeArrowheads="1"/>
          </p:cNvSpPr>
          <p:nvPr>
            <p:ph type="title"/>
          </p:nvPr>
        </p:nvSpPr>
        <p:spPr bwMode="auto">
          <a:xfrm>
            <a:off x="392113" y="793750"/>
            <a:ext cx="83820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dirty="0"/>
              <a:t>Click to edit Master title style</a:t>
            </a:r>
          </a:p>
        </p:txBody>
      </p:sp>
      <p:sp>
        <p:nvSpPr>
          <p:cNvPr id="1027" name="Rectangle 4"/>
          <p:cNvSpPr>
            <a:spLocks noGrp="1" noChangeArrowheads="1"/>
          </p:cNvSpPr>
          <p:nvPr>
            <p:ph type="body" idx="1"/>
          </p:nvPr>
        </p:nvSpPr>
        <p:spPr bwMode="gray">
          <a:xfrm>
            <a:off x="392113" y="1557338"/>
            <a:ext cx="8382000" cy="4391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48133" name="Rectangle 5"/>
          <p:cNvSpPr>
            <a:spLocks noGrp="1" noChangeArrowheads="1"/>
          </p:cNvSpPr>
          <p:nvPr>
            <p:ph type="sldNum" sz="quarter" idx="4"/>
          </p:nvPr>
        </p:nvSpPr>
        <p:spPr bwMode="auto">
          <a:xfrm>
            <a:off x="8440738" y="6496050"/>
            <a:ext cx="333375"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a:defRPr sz="900" b="1" smtClean="0">
                <a:solidFill>
                  <a:schemeClr val="tx2"/>
                </a:solidFill>
              </a:defRPr>
            </a:lvl1pPr>
          </a:lstStyle>
          <a:p>
            <a:pPr>
              <a:defRPr/>
            </a:pPr>
            <a:fld id="{09EF6ED8-BC94-485E-83D9-6FC5B6C88218}" type="slidenum">
              <a:rPr lang="en-GB"/>
              <a:pPr>
                <a:defRPr/>
              </a:pPr>
              <a:t>‹#›</a:t>
            </a:fld>
            <a:endParaRPr lang="en-GB"/>
          </a:p>
        </p:txBody>
      </p:sp>
      <p:pic>
        <p:nvPicPr>
          <p:cNvPr id="1029" name="Picture 7" descr="Eurex_Logo_Lockup"/>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95288" y="6254750"/>
            <a:ext cx="10445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Text Box 8"/>
          <p:cNvSpPr txBox="1">
            <a:spLocks noChangeArrowheads="1"/>
          </p:cNvSpPr>
          <p:nvPr/>
        </p:nvSpPr>
        <p:spPr bwMode="auto">
          <a:xfrm>
            <a:off x="3911600" y="6464300"/>
            <a:ext cx="13192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1400">
                <a:solidFill>
                  <a:schemeClr val="tx1"/>
                </a:solidFill>
                <a:latin typeface="Arial" charset="0"/>
                <a:ea typeface="ＭＳ Ｐゴシック" pitchFamily="34" charset="-128"/>
              </a:defRPr>
            </a:lvl1pPr>
            <a:lvl2pPr marL="742950" indent="-285750" eaLnBrk="0" hangingPunct="0">
              <a:defRPr sz="1400">
                <a:solidFill>
                  <a:schemeClr val="tx1"/>
                </a:solidFill>
                <a:latin typeface="Arial" charset="0"/>
                <a:ea typeface="ＭＳ Ｐゴシック" pitchFamily="34" charset="-128"/>
              </a:defRPr>
            </a:lvl2pPr>
            <a:lvl3pPr marL="1143000" indent="-228600" eaLnBrk="0" hangingPunct="0">
              <a:defRPr sz="1400">
                <a:solidFill>
                  <a:schemeClr val="tx1"/>
                </a:solidFill>
                <a:latin typeface="Arial" charset="0"/>
                <a:ea typeface="ＭＳ Ｐゴシック" pitchFamily="34" charset="-128"/>
              </a:defRPr>
            </a:lvl3pPr>
            <a:lvl4pPr marL="1600200" indent="-228600" eaLnBrk="0" hangingPunct="0">
              <a:defRPr sz="1400">
                <a:solidFill>
                  <a:schemeClr val="tx1"/>
                </a:solidFill>
                <a:latin typeface="Arial" charset="0"/>
                <a:ea typeface="ＭＳ Ｐゴシック" pitchFamily="34" charset="-128"/>
              </a:defRPr>
            </a:lvl4pPr>
            <a:lvl5pPr marL="2057400" indent="-228600" eaLnBrk="0" hangingPunct="0">
              <a:defRPr sz="1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a:solidFill>
                  <a:schemeClr val="tx1"/>
                </a:solidFill>
                <a:latin typeface="Arial" charset="0"/>
                <a:ea typeface="ＭＳ Ｐゴシック" pitchFamily="34" charset="-128"/>
              </a:defRPr>
            </a:lvl9pPr>
          </a:lstStyle>
          <a:p>
            <a:pPr algn="ctr" eaLnBrk="1" hangingPunct="1"/>
            <a:r>
              <a:rPr lang="en-GB" sz="800" b="1">
                <a:solidFill>
                  <a:schemeClr val="tx2"/>
                </a:solidFill>
              </a:rPr>
              <a:t>www.eurexchange.com</a:t>
            </a:r>
          </a:p>
        </p:txBody>
      </p:sp>
      <p:sp>
        <p:nvSpPr>
          <p:cNvPr id="1031" name="Line 9"/>
          <p:cNvSpPr>
            <a:spLocks noChangeShapeType="1"/>
          </p:cNvSpPr>
          <p:nvPr/>
        </p:nvSpPr>
        <p:spPr bwMode="auto">
          <a:xfrm>
            <a:off x="395288" y="542925"/>
            <a:ext cx="83772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2" name="TextBox 1"/>
          <p:cNvSpPr txBox="1"/>
          <p:nvPr/>
        </p:nvSpPr>
        <p:spPr>
          <a:xfrm>
            <a:off x="307817" y="344032"/>
            <a:ext cx="5398391" cy="230832"/>
          </a:xfrm>
          <a:prstGeom prst="rect">
            <a:avLst/>
          </a:prstGeom>
          <a:noFill/>
        </p:spPr>
        <p:txBody>
          <a:bodyPr wrap="square" rtlCol="0">
            <a:spAutoFit/>
          </a:bodyPr>
          <a:lstStyle/>
          <a:p>
            <a:r>
              <a:rPr lang="en-GB" sz="900" b="1" dirty="0">
                <a:latin typeface="+mn-lt"/>
              </a:rPr>
              <a:t>Interest rate derivatives at Eurex Exchange – The home to the Euro yield curve</a:t>
            </a:r>
          </a:p>
        </p:txBody>
      </p:sp>
      <p:sp>
        <p:nvSpPr>
          <p:cNvPr id="10" name="TextBox 9"/>
          <p:cNvSpPr txBox="1"/>
          <p:nvPr/>
        </p:nvSpPr>
        <p:spPr>
          <a:xfrm>
            <a:off x="7959342" y="331713"/>
            <a:ext cx="962791" cy="230832"/>
          </a:xfrm>
          <a:prstGeom prst="rect">
            <a:avLst/>
          </a:prstGeom>
          <a:noFill/>
        </p:spPr>
        <p:txBody>
          <a:bodyPr wrap="square" rtlCol="0">
            <a:spAutoFit/>
          </a:bodyPr>
          <a:lstStyle/>
          <a:p>
            <a:r>
              <a:rPr lang="en-GB" sz="900" b="1" dirty="0"/>
              <a:t>January 2017</a:t>
            </a:r>
          </a:p>
        </p:txBody>
      </p:sp>
    </p:spTree>
    <p:extLst>
      <p:ext uri="{BB962C8B-B14F-4D97-AF65-F5344CB8AC3E}">
        <p14:creationId xmlns:p14="http://schemas.microsoft.com/office/powerpoint/2010/main" val="1043639111"/>
      </p:ext>
    </p:extLst>
  </p:cSld>
  <p:clrMap bg1="lt1" tx1="dk1" bg2="lt2" tx2="dk2" accent1="accent1" accent2="accent2" accent3="accent3" accent4="accent4" accent5="accent5" accent6="accent6" hlink="hlink" folHlink="folHlink"/>
  <p:sldLayoutIdLst>
    <p:sldLayoutId id="2147484334" r:id="rId1"/>
    <p:sldLayoutId id="2147484335" r:id="rId2"/>
    <p:sldLayoutId id="2147484336" r:id="rId3"/>
    <p:sldLayoutId id="2147484337" r:id="rId4"/>
    <p:sldLayoutId id="2147484338" r:id="rId5"/>
    <p:sldLayoutId id="2147484339" r:id="rId6"/>
    <p:sldLayoutId id="2147484340" r:id="rId7"/>
    <p:sldLayoutId id="2147484341" r:id="rId8"/>
    <p:sldLayoutId id="2147484342" r:id="rId9"/>
    <p:sldLayoutId id="2147484343" r:id="rId10"/>
    <p:sldLayoutId id="2147484344" r:id="rId11"/>
    <p:sldLayoutId id="2147484345" r:id="rId12"/>
    <p:sldLayoutId id="2147484346" r:id="rId13"/>
  </p:sldLayoutIdLst>
  <p:transition>
    <p:fade/>
  </p:transition>
  <p:hf hdr="0" ftr="0"/>
  <p:txStyles>
    <p:titleStyle>
      <a:lvl1pPr algn="l" rtl="0" eaLnBrk="0" fontAlgn="base" hangingPunct="0">
        <a:lnSpc>
          <a:spcPct val="85000"/>
        </a:lnSpc>
        <a:spcBef>
          <a:spcPct val="0"/>
        </a:spcBef>
        <a:spcAft>
          <a:spcPct val="0"/>
        </a:spcAft>
        <a:defRPr sz="2400" b="1">
          <a:solidFill>
            <a:schemeClr val="tx2"/>
          </a:solidFill>
          <a:latin typeface="+mj-lt"/>
          <a:ea typeface="+mj-ea"/>
          <a:cs typeface="+mj-cs"/>
        </a:defRPr>
      </a:lvl1pPr>
      <a:lvl2pPr algn="l" rtl="0" eaLnBrk="0" fontAlgn="base" hangingPunct="0">
        <a:lnSpc>
          <a:spcPct val="85000"/>
        </a:lnSpc>
        <a:spcBef>
          <a:spcPct val="0"/>
        </a:spcBef>
        <a:spcAft>
          <a:spcPct val="0"/>
        </a:spcAft>
        <a:defRPr sz="2400" b="1">
          <a:solidFill>
            <a:schemeClr val="tx2"/>
          </a:solidFill>
          <a:latin typeface="Arial" charset="0"/>
        </a:defRPr>
      </a:lvl2pPr>
      <a:lvl3pPr algn="l" rtl="0" eaLnBrk="0" fontAlgn="base" hangingPunct="0">
        <a:lnSpc>
          <a:spcPct val="85000"/>
        </a:lnSpc>
        <a:spcBef>
          <a:spcPct val="0"/>
        </a:spcBef>
        <a:spcAft>
          <a:spcPct val="0"/>
        </a:spcAft>
        <a:defRPr sz="2400" b="1">
          <a:solidFill>
            <a:schemeClr val="tx2"/>
          </a:solidFill>
          <a:latin typeface="Arial" charset="0"/>
        </a:defRPr>
      </a:lvl3pPr>
      <a:lvl4pPr algn="l" rtl="0" eaLnBrk="0" fontAlgn="base" hangingPunct="0">
        <a:lnSpc>
          <a:spcPct val="85000"/>
        </a:lnSpc>
        <a:spcBef>
          <a:spcPct val="0"/>
        </a:spcBef>
        <a:spcAft>
          <a:spcPct val="0"/>
        </a:spcAft>
        <a:defRPr sz="2400" b="1">
          <a:solidFill>
            <a:schemeClr val="tx2"/>
          </a:solidFill>
          <a:latin typeface="Arial" charset="0"/>
        </a:defRPr>
      </a:lvl4pPr>
      <a:lvl5pPr algn="l" rtl="0" eaLnBrk="0" fontAlgn="base" hangingPunct="0">
        <a:lnSpc>
          <a:spcPct val="85000"/>
        </a:lnSpc>
        <a:spcBef>
          <a:spcPct val="0"/>
        </a:spcBef>
        <a:spcAft>
          <a:spcPct val="0"/>
        </a:spcAft>
        <a:defRPr sz="2400" b="1">
          <a:solidFill>
            <a:schemeClr val="tx2"/>
          </a:solidFill>
          <a:latin typeface="Arial" charset="0"/>
        </a:defRPr>
      </a:lvl5pPr>
      <a:lvl6pPr marL="457200" algn="l" rtl="0" fontAlgn="base">
        <a:lnSpc>
          <a:spcPct val="85000"/>
        </a:lnSpc>
        <a:spcBef>
          <a:spcPct val="0"/>
        </a:spcBef>
        <a:spcAft>
          <a:spcPct val="0"/>
        </a:spcAft>
        <a:defRPr sz="2400" b="1">
          <a:solidFill>
            <a:schemeClr val="tx2"/>
          </a:solidFill>
          <a:latin typeface="Arial" charset="0"/>
        </a:defRPr>
      </a:lvl6pPr>
      <a:lvl7pPr marL="914400" algn="l" rtl="0" fontAlgn="base">
        <a:lnSpc>
          <a:spcPct val="85000"/>
        </a:lnSpc>
        <a:spcBef>
          <a:spcPct val="0"/>
        </a:spcBef>
        <a:spcAft>
          <a:spcPct val="0"/>
        </a:spcAft>
        <a:defRPr sz="2400" b="1">
          <a:solidFill>
            <a:schemeClr val="tx2"/>
          </a:solidFill>
          <a:latin typeface="Arial" charset="0"/>
        </a:defRPr>
      </a:lvl7pPr>
      <a:lvl8pPr marL="1371600" algn="l" rtl="0" fontAlgn="base">
        <a:lnSpc>
          <a:spcPct val="85000"/>
        </a:lnSpc>
        <a:spcBef>
          <a:spcPct val="0"/>
        </a:spcBef>
        <a:spcAft>
          <a:spcPct val="0"/>
        </a:spcAft>
        <a:defRPr sz="2400" b="1">
          <a:solidFill>
            <a:schemeClr val="tx2"/>
          </a:solidFill>
          <a:latin typeface="Arial" charset="0"/>
        </a:defRPr>
      </a:lvl8pPr>
      <a:lvl9pPr marL="1828800" algn="l" rtl="0" fontAlgn="base">
        <a:lnSpc>
          <a:spcPct val="85000"/>
        </a:lnSpc>
        <a:spcBef>
          <a:spcPct val="0"/>
        </a:spcBef>
        <a:spcAft>
          <a:spcPct val="0"/>
        </a:spcAft>
        <a:defRPr sz="2400" b="1">
          <a:solidFill>
            <a:schemeClr val="tx2"/>
          </a:solidFill>
          <a:latin typeface="Arial" charset="0"/>
        </a:defRPr>
      </a:lvl9pPr>
    </p:titleStyle>
    <p:bodyStyle>
      <a:lvl1pPr marL="182563" indent="-182563" algn="l" defTabSz="249238" rtl="0" eaLnBrk="0" fontAlgn="base" hangingPunct="0">
        <a:spcBef>
          <a:spcPct val="0"/>
        </a:spcBef>
        <a:spcAft>
          <a:spcPct val="0"/>
        </a:spcAft>
        <a:buClr>
          <a:schemeClr val="tx2"/>
        </a:buClr>
        <a:buChar char="•"/>
        <a:defRPr sz="1400">
          <a:solidFill>
            <a:schemeClr val="tx1"/>
          </a:solidFill>
          <a:latin typeface="+mn-lt"/>
          <a:ea typeface="+mn-ea"/>
          <a:cs typeface="+mn-cs"/>
        </a:defRPr>
      </a:lvl1pPr>
      <a:lvl2pPr marL="539750" indent="-177800"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2pPr>
      <a:lvl3pPr marL="892175" indent="-173038" algn="l" defTabSz="249238" rtl="0" eaLnBrk="0" fontAlgn="base" hangingPunct="0">
        <a:spcBef>
          <a:spcPct val="0"/>
        </a:spcBef>
        <a:spcAft>
          <a:spcPct val="0"/>
        </a:spcAft>
        <a:buClr>
          <a:schemeClr val="tx2"/>
        </a:buClr>
        <a:buChar char="•"/>
        <a:defRPr sz="1400">
          <a:solidFill>
            <a:schemeClr val="tx1"/>
          </a:solidFill>
          <a:latin typeface="+mn-lt"/>
        </a:defRPr>
      </a:lvl3pPr>
      <a:lvl4pPr marL="1244600" indent="-173038"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4pPr>
      <a:lvl5pPr marL="1601788" indent="-177800"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5pPr>
      <a:lvl6pPr marL="2058988" indent="-177800" algn="l" defTabSz="249238" rtl="0" fontAlgn="base">
        <a:spcBef>
          <a:spcPct val="0"/>
        </a:spcBef>
        <a:spcAft>
          <a:spcPct val="0"/>
        </a:spcAft>
        <a:buClr>
          <a:schemeClr val="tx2"/>
        </a:buClr>
        <a:buFont typeface="Arial" charset="0"/>
        <a:buChar char="–"/>
        <a:defRPr sz="1400">
          <a:solidFill>
            <a:schemeClr val="tx1"/>
          </a:solidFill>
          <a:latin typeface="+mn-lt"/>
        </a:defRPr>
      </a:lvl6pPr>
      <a:lvl7pPr marL="2516188" indent="-177800" algn="l" defTabSz="249238" rtl="0" fontAlgn="base">
        <a:spcBef>
          <a:spcPct val="0"/>
        </a:spcBef>
        <a:spcAft>
          <a:spcPct val="0"/>
        </a:spcAft>
        <a:buClr>
          <a:schemeClr val="tx2"/>
        </a:buClr>
        <a:buFont typeface="Arial" charset="0"/>
        <a:buChar char="–"/>
        <a:defRPr sz="1400">
          <a:solidFill>
            <a:schemeClr val="tx1"/>
          </a:solidFill>
          <a:latin typeface="+mn-lt"/>
        </a:defRPr>
      </a:lvl7pPr>
      <a:lvl8pPr marL="2973388" indent="-177800" algn="l" defTabSz="249238" rtl="0" fontAlgn="base">
        <a:spcBef>
          <a:spcPct val="0"/>
        </a:spcBef>
        <a:spcAft>
          <a:spcPct val="0"/>
        </a:spcAft>
        <a:buClr>
          <a:schemeClr val="tx2"/>
        </a:buClr>
        <a:buFont typeface="Arial" charset="0"/>
        <a:buChar char="–"/>
        <a:defRPr sz="1400">
          <a:solidFill>
            <a:schemeClr val="tx1"/>
          </a:solidFill>
          <a:latin typeface="+mn-lt"/>
        </a:defRPr>
      </a:lvl8pPr>
      <a:lvl9pPr marL="3430588" indent="-177800" algn="l" defTabSz="249238" rtl="0" fontAlgn="base">
        <a:spcBef>
          <a:spcPct val="0"/>
        </a:spcBef>
        <a:spcAft>
          <a:spcPct val="0"/>
        </a:spcAft>
        <a:buClr>
          <a:schemeClr val="tx2"/>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masterTitle"/>
          <p:cNvSpPr>
            <a:spLocks noGrp="1" noChangeArrowheads="1"/>
          </p:cNvSpPr>
          <p:nvPr>
            <p:ph type="title"/>
          </p:nvPr>
        </p:nvSpPr>
        <p:spPr bwMode="auto">
          <a:xfrm>
            <a:off x="392113" y="793750"/>
            <a:ext cx="83820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t>Click to edit Master title style</a:t>
            </a:r>
          </a:p>
        </p:txBody>
      </p:sp>
      <p:sp>
        <p:nvSpPr>
          <p:cNvPr id="1027" name="Rectangle 4"/>
          <p:cNvSpPr>
            <a:spLocks noGrp="1" noChangeArrowheads="1"/>
          </p:cNvSpPr>
          <p:nvPr>
            <p:ph type="body" idx="1"/>
          </p:nvPr>
        </p:nvSpPr>
        <p:spPr bwMode="gray">
          <a:xfrm>
            <a:off x="392113" y="1557338"/>
            <a:ext cx="8382000" cy="4391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48133" name="Rectangle 5"/>
          <p:cNvSpPr>
            <a:spLocks noGrp="1" noChangeArrowheads="1"/>
          </p:cNvSpPr>
          <p:nvPr>
            <p:ph type="sldNum" sz="quarter" idx="4"/>
          </p:nvPr>
        </p:nvSpPr>
        <p:spPr bwMode="auto">
          <a:xfrm>
            <a:off x="8440738" y="6496050"/>
            <a:ext cx="333375"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a:spcBef>
                <a:spcPct val="0"/>
              </a:spcBef>
              <a:buFontTx/>
              <a:buNone/>
              <a:defRPr sz="900">
                <a:solidFill>
                  <a:schemeClr val="tx2"/>
                </a:solidFill>
              </a:defRPr>
            </a:lvl1pPr>
          </a:lstStyle>
          <a:p>
            <a:pPr>
              <a:defRPr/>
            </a:pPr>
            <a:fld id="{CD351DC4-D34B-4A1C-944D-2B5E2AE246A6}" type="slidenum">
              <a:rPr lang="en-GB"/>
              <a:pPr>
                <a:defRPr/>
              </a:pPr>
              <a:t>‹#›</a:t>
            </a:fld>
            <a:endParaRPr lang="en-GB" dirty="0"/>
          </a:p>
        </p:txBody>
      </p:sp>
      <p:pic>
        <p:nvPicPr>
          <p:cNvPr id="1029" name="Picture 7" descr="Eurex_Logo_Lockup"/>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395288" y="6254750"/>
            <a:ext cx="10445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Text Box 8"/>
          <p:cNvSpPr txBox="1">
            <a:spLocks noChangeArrowheads="1"/>
          </p:cNvSpPr>
          <p:nvPr/>
        </p:nvSpPr>
        <p:spPr bwMode="auto">
          <a:xfrm>
            <a:off x="3911600" y="6464300"/>
            <a:ext cx="13192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1200" b="1">
                <a:solidFill>
                  <a:schemeClr val="bg1"/>
                </a:solidFill>
                <a:latin typeface="Arial" charset="0"/>
                <a:ea typeface="ＭＳ Ｐゴシック" pitchFamily="34" charset="-128"/>
              </a:defRPr>
            </a:lvl1pPr>
            <a:lvl2pPr marL="742950" indent="-285750" eaLnBrk="0" hangingPunct="0">
              <a:defRPr sz="1200" b="1">
                <a:solidFill>
                  <a:schemeClr val="bg1"/>
                </a:solidFill>
                <a:latin typeface="Arial" charset="0"/>
                <a:ea typeface="ＭＳ Ｐゴシック" pitchFamily="34" charset="-128"/>
              </a:defRPr>
            </a:lvl2pPr>
            <a:lvl3pPr marL="1143000" indent="-228600" eaLnBrk="0" hangingPunct="0">
              <a:defRPr sz="1200" b="1">
                <a:solidFill>
                  <a:schemeClr val="bg1"/>
                </a:solidFill>
                <a:latin typeface="Arial" charset="0"/>
                <a:ea typeface="ＭＳ Ｐゴシック" pitchFamily="34" charset="-128"/>
              </a:defRPr>
            </a:lvl3pPr>
            <a:lvl4pPr marL="1600200" indent="-228600" eaLnBrk="0" hangingPunct="0">
              <a:defRPr sz="1200" b="1">
                <a:solidFill>
                  <a:schemeClr val="bg1"/>
                </a:solidFill>
                <a:latin typeface="Arial" charset="0"/>
                <a:ea typeface="ＭＳ Ｐゴシック" pitchFamily="34" charset="-128"/>
              </a:defRPr>
            </a:lvl4pPr>
            <a:lvl5pPr marL="2057400" indent="-228600" eaLnBrk="0" hangingPunct="0">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eaLnBrk="1" hangingPunct="1">
              <a:spcBef>
                <a:spcPct val="0"/>
              </a:spcBef>
              <a:buFontTx/>
              <a:buNone/>
              <a:defRPr/>
            </a:pPr>
            <a:r>
              <a:rPr lang="en-GB" sz="800">
                <a:solidFill>
                  <a:schemeClr val="tx2"/>
                </a:solidFill>
              </a:rPr>
              <a:t>www.eurexchange.com</a:t>
            </a:r>
          </a:p>
        </p:txBody>
      </p:sp>
      <p:sp>
        <p:nvSpPr>
          <p:cNvPr id="1031" name="Line 9"/>
          <p:cNvSpPr>
            <a:spLocks noChangeShapeType="1"/>
          </p:cNvSpPr>
          <p:nvPr/>
        </p:nvSpPr>
        <p:spPr bwMode="auto">
          <a:xfrm>
            <a:off x="395288" y="542925"/>
            <a:ext cx="83772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2" name="Text Box 10"/>
          <p:cNvSpPr txBox="1">
            <a:spLocks noChangeArrowheads="1"/>
          </p:cNvSpPr>
          <p:nvPr/>
        </p:nvSpPr>
        <p:spPr bwMode="auto">
          <a:xfrm>
            <a:off x="307975" y="327025"/>
            <a:ext cx="13192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1200" b="1">
                <a:solidFill>
                  <a:schemeClr val="bg1"/>
                </a:solidFill>
                <a:latin typeface="Arial" charset="0"/>
                <a:ea typeface="ＭＳ Ｐゴシック" pitchFamily="34" charset="-128"/>
              </a:defRPr>
            </a:lvl1pPr>
            <a:lvl2pPr marL="742950" indent="-285750" eaLnBrk="0" hangingPunct="0">
              <a:defRPr sz="1200" b="1">
                <a:solidFill>
                  <a:schemeClr val="bg1"/>
                </a:solidFill>
                <a:latin typeface="Arial" charset="0"/>
                <a:ea typeface="ＭＳ Ｐゴシック" pitchFamily="34" charset="-128"/>
              </a:defRPr>
            </a:lvl2pPr>
            <a:lvl3pPr marL="1143000" indent="-228600" eaLnBrk="0" hangingPunct="0">
              <a:defRPr sz="1200" b="1">
                <a:solidFill>
                  <a:schemeClr val="bg1"/>
                </a:solidFill>
                <a:latin typeface="Arial" charset="0"/>
                <a:ea typeface="ＭＳ Ｐゴシック" pitchFamily="34" charset="-128"/>
              </a:defRPr>
            </a:lvl3pPr>
            <a:lvl4pPr marL="1600200" indent="-228600" eaLnBrk="0" hangingPunct="0">
              <a:defRPr sz="1200" b="1">
                <a:solidFill>
                  <a:schemeClr val="bg1"/>
                </a:solidFill>
                <a:latin typeface="Arial" charset="0"/>
                <a:ea typeface="ＭＳ Ｐゴシック" pitchFamily="34" charset="-128"/>
              </a:defRPr>
            </a:lvl4pPr>
            <a:lvl5pPr marL="2057400" indent="-228600" eaLnBrk="0" hangingPunct="0">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algn="l" eaLnBrk="1" hangingPunct="1">
              <a:spcBef>
                <a:spcPct val="0"/>
              </a:spcBef>
              <a:buFontTx/>
              <a:buNone/>
              <a:defRPr/>
            </a:pPr>
            <a:r>
              <a:rPr lang="en-GB" sz="900" dirty="0">
                <a:solidFill>
                  <a:schemeClr val="tx1"/>
                </a:solidFill>
              </a:rPr>
              <a:t>Eurex Euro-BTP Futures and Options</a:t>
            </a:r>
          </a:p>
          <a:p>
            <a:pPr algn="l" eaLnBrk="1" hangingPunct="1">
              <a:spcBef>
                <a:spcPct val="0"/>
              </a:spcBef>
              <a:buFontTx/>
              <a:buNone/>
              <a:defRPr/>
            </a:pPr>
            <a:r>
              <a:rPr lang="en-GB" sz="900" dirty="0">
                <a:solidFill>
                  <a:schemeClr val="tx1"/>
                </a:solidFill>
              </a:rPr>
              <a:t> </a:t>
            </a:r>
          </a:p>
        </p:txBody>
      </p:sp>
      <p:sp>
        <p:nvSpPr>
          <p:cNvPr id="1033" name="Text Box 11"/>
          <p:cNvSpPr txBox="1">
            <a:spLocks noChangeArrowheads="1"/>
          </p:cNvSpPr>
          <p:nvPr/>
        </p:nvSpPr>
        <p:spPr bwMode="auto">
          <a:xfrm>
            <a:off x="7561263" y="322263"/>
            <a:ext cx="13192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1200" b="1">
                <a:solidFill>
                  <a:schemeClr val="bg1"/>
                </a:solidFill>
                <a:latin typeface="Arial" charset="0"/>
                <a:ea typeface="ＭＳ Ｐゴシック" pitchFamily="34" charset="-128"/>
              </a:defRPr>
            </a:lvl1pPr>
            <a:lvl2pPr marL="742950" indent="-285750" eaLnBrk="0" hangingPunct="0">
              <a:defRPr sz="1200" b="1">
                <a:solidFill>
                  <a:schemeClr val="bg1"/>
                </a:solidFill>
                <a:latin typeface="Arial" charset="0"/>
                <a:ea typeface="ＭＳ Ｐゴシック" pitchFamily="34" charset="-128"/>
              </a:defRPr>
            </a:lvl2pPr>
            <a:lvl3pPr marL="1143000" indent="-228600" eaLnBrk="0" hangingPunct="0">
              <a:defRPr sz="1200" b="1">
                <a:solidFill>
                  <a:schemeClr val="bg1"/>
                </a:solidFill>
                <a:latin typeface="Arial" charset="0"/>
                <a:ea typeface="ＭＳ Ｐゴシック" pitchFamily="34" charset="-128"/>
              </a:defRPr>
            </a:lvl3pPr>
            <a:lvl4pPr marL="1600200" indent="-228600" eaLnBrk="0" hangingPunct="0">
              <a:defRPr sz="1200" b="1">
                <a:solidFill>
                  <a:schemeClr val="bg1"/>
                </a:solidFill>
                <a:latin typeface="Arial" charset="0"/>
                <a:ea typeface="ＭＳ Ｐゴシック" pitchFamily="34" charset="-128"/>
              </a:defRPr>
            </a:lvl4pPr>
            <a:lvl5pPr marL="2057400" indent="-228600" eaLnBrk="0" hangingPunct="0">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algn="r" eaLnBrk="1" hangingPunct="1">
              <a:spcBef>
                <a:spcPct val="0"/>
              </a:spcBef>
              <a:buFontTx/>
              <a:buNone/>
              <a:defRPr/>
            </a:pPr>
            <a:r>
              <a:rPr lang="en-US" sz="900" baseline="0" dirty="0">
                <a:solidFill>
                  <a:schemeClr val="tx1"/>
                </a:solidFill>
              </a:rPr>
              <a:t>December 2017</a:t>
            </a:r>
            <a:endParaRPr lang="en-GB" sz="900" dirty="0">
              <a:solidFill>
                <a:schemeClr val="tx1"/>
              </a:solidFill>
            </a:endParaRPr>
          </a:p>
        </p:txBody>
      </p:sp>
    </p:spTree>
    <p:extLst>
      <p:ext uri="{BB962C8B-B14F-4D97-AF65-F5344CB8AC3E}">
        <p14:creationId xmlns:p14="http://schemas.microsoft.com/office/powerpoint/2010/main" val="2275188538"/>
      </p:ext>
    </p:extLst>
  </p:cSld>
  <p:clrMap bg1="lt1" tx1="dk1" bg2="lt2" tx2="dk2" accent1="accent1" accent2="accent2" accent3="accent3" accent4="accent4" accent5="accent5" accent6="accent6" hlink="hlink" folHlink="folHlink"/>
  <p:sldLayoutIdLst>
    <p:sldLayoutId id="2147484348" r:id="rId1"/>
    <p:sldLayoutId id="2147484349" r:id="rId2"/>
    <p:sldLayoutId id="2147484350" r:id="rId3"/>
    <p:sldLayoutId id="2147484351" r:id="rId4"/>
    <p:sldLayoutId id="2147484352" r:id="rId5"/>
    <p:sldLayoutId id="2147484353" r:id="rId6"/>
    <p:sldLayoutId id="2147484354" r:id="rId7"/>
    <p:sldLayoutId id="2147484355" r:id="rId8"/>
    <p:sldLayoutId id="2147484356" r:id="rId9"/>
    <p:sldLayoutId id="2147484357" r:id="rId10"/>
    <p:sldLayoutId id="2147484358" r:id="rId11"/>
    <p:sldLayoutId id="2147484359" r:id="rId12"/>
    <p:sldLayoutId id="2147484360" r:id="rId13"/>
    <p:sldLayoutId id="2147484361" r:id="rId14"/>
    <p:sldLayoutId id="2147484362" r:id="rId15"/>
    <p:sldLayoutId id="2147484363" r:id="rId16"/>
    <p:sldLayoutId id="2147484364" r:id="rId17"/>
  </p:sldLayoutIdLst>
  <p:transition>
    <p:fade/>
  </p:transition>
  <p:hf hdr="0" dt="0"/>
  <p:txStyles>
    <p:titleStyle>
      <a:lvl1pPr algn="l" rtl="0" eaLnBrk="0" fontAlgn="base" hangingPunct="0">
        <a:lnSpc>
          <a:spcPct val="85000"/>
        </a:lnSpc>
        <a:spcBef>
          <a:spcPct val="0"/>
        </a:spcBef>
        <a:spcAft>
          <a:spcPct val="0"/>
        </a:spcAft>
        <a:defRPr sz="2400" b="1">
          <a:solidFill>
            <a:schemeClr val="tx2"/>
          </a:solidFill>
          <a:latin typeface="+mj-lt"/>
          <a:ea typeface="+mj-ea"/>
          <a:cs typeface="+mj-cs"/>
        </a:defRPr>
      </a:lvl1pPr>
      <a:lvl2pPr algn="l" rtl="0" eaLnBrk="0" fontAlgn="base" hangingPunct="0">
        <a:lnSpc>
          <a:spcPct val="85000"/>
        </a:lnSpc>
        <a:spcBef>
          <a:spcPct val="0"/>
        </a:spcBef>
        <a:spcAft>
          <a:spcPct val="0"/>
        </a:spcAft>
        <a:defRPr sz="2400" b="1">
          <a:solidFill>
            <a:schemeClr val="tx2"/>
          </a:solidFill>
          <a:latin typeface="Arial" charset="0"/>
        </a:defRPr>
      </a:lvl2pPr>
      <a:lvl3pPr algn="l" rtl="0" eaLnBrk="0" fontAlgn="base" hangingPunct="0">
        <a:lnSpc>
          <a:spcPct val="85000"/>
        </a:lnSpc>
        <a:spcBef>
          <a:spcPct val="0"/>
        </a:spcBef>
        <a:spcAft>
          <a:spcPct val="0"/>
        </a:spcAft>
        <a:defRPr sz="2400" b="1">
          <a:solidFill>
            <a:schemeClr val="tx2"/>
          </a:solidFill>
          <a:latin typeface="Arial" charset="0"/>
        </a:defRPr>
      </a:lvl3pPr>
      <a:lvl4pPr algn="l" rtl="0" eaLnBrk="0" fontAlgn="base" hangingPunct="0">
        <a:lnSpc>
          <a:spcPct val="85000"/>
        </a:lnSpc>
        <a:spcBef>
          <a:spcPct val="0"/>
        </a:spcBef>
        <a:spcAft>
          <a:spcPct val="0"/>
        </a:spcAft>
        <a:defRPr sz="2400" b="1">
          <a:solidFill>
            <a:schemeClr val="tx2"/>
          </a:solidFill>
          <a:latin typeface="Arial" charset="0"/>
        </a:defRPr>
      </a:lvl4pPr>
      <a:lvl5pPr algn="l" rtl="0" eaLnBrk="0" fontAlgn="base" hangingPunct="0">
        <a:lnSpc>
          <a:spcPct val="85000"/>
        </a:lnSpc>
        <a:spcBef>
          <a:spcPct val="0"/>
        </a:spcBef>
        <a:spcAft>
          <a:spcPct val="0"/>
        </a:spcAft>
        <a:defRPr sz="2400" b="1">
          <a:solidFill>
            <a:schemeClr val="tx2"/>
          </a:solidFill>
          <a:latin typeface="Arial" charset="0"/>
        </a:defRPr>
      </a:lvl5pPr>
      <a:lvl6pPr marL="457200" algn="l" rtl="0" fontAlgn="base">
        <a:lnSpc>
          <a:spcPct val="85000"/>
        </a:lnSpc>
        <a:spcBef>
          <a:spcPct val="0"/>
        </a:spcBef>
        <a:spcAft>
          <a:spcPct val="0"/>
        </a:spcAft>
        <a:defRPr sz="2400" b="1">
          <a:solidFill>
            <a:schemeClr val="tx2"/>
          </a:solidFill>
          <a:latin typeface="Arial" charset="0"/>
        </a:defRPr>
      </a:lvl6pPr>
      <a:lvl7pPr marL="914400" algn="l" rtl="0" fontAlgn="base">
        <a:lnSpc>
          <a:spcPct val="85000"/>
        </a:lnSpc>
        <a:spcBef>
          <a:spcPct val="0"/>
        </a:spcBef>
        <a:spcAft>
          <a:spcPct val="0"/>
        </a:spcAft>
        <a:defRPr sz="2400" b="1">
          <a:solidFill>
            <a:schemeClr val="tx2"/>
          </a:solidFill>
          <a:latin typeface="Arial" charset="0"/>
        </a:defRPr>
      </a:lvl7pPr>
      <a:lvl8pPr marL="1371600" algn="l" rtl="0" fontAlgn="base">
        <a:lnSpc>
          <a:spcPct val="85000"/>
        </a:lnSpc>
        <a:spcBef>
          <a:spcPct val="0"/>
        </a:spcBef>
        <a:spcAft>
          <a:spcPct val="0"/>
        </a:spcAft>
        <a:defRPr sz="2400" b="1">
          <a:solidFill>
            <a:schemeClr val="tx2"/>
          </a:solidFill>
          <a:latin typeface="Arial" charset="0"/>
        </a:defRPr>
      </a:lvl8pPr>
      <a:lvl9pPr marL="1828800" algn="l" rtl="0" fontAlgn="base">
        <a:lnSpc>
          <a:spcPct val="85000"/>
        </a:lnSpc>
        <a:spcBef>
          <a:spcPct val="0"/>
        </a:spcBef>
        <a:spcAft>
          <a:spcPct val="0"/>
        </a:spcAft>
        <a:defRPr sz="2400" b="1">
          <a:solidFill>
            <a:schemeClr val="tx2"/>
          </a:solidFill>
          <a:latin typeface="Arial" charset="0"/>
        </a:defRPr>
      </a:lvl9pPr>
    </p:titleStyle>
    <p:bodyStyle>
      <a:lvl1pPr marL="182563" indent="-182563" algn="l" defTabSz="249238" rtl="0" eaLnBrk="0" fontAlgn="base" hangingPunct="0">
        <a:spcBef>
          <a:spcPct val="0"/>
        </a:spcBef>
        <a:spcAft>
          <a:spcPct val="0"/>
        </a:spcAft>
        <a:buClr>
          <a:schemeClr val="tx2"/>
        </a:buClr>
        <a:buChar char="•"/>
        <a:defRPr sz="1400">
          <a:solidFill>
            <a:schemeClr val="tx1"/>
          </a:solidFill>
          <a:latin typeface="+mn-lt"/>
          <a:ea typeface="+mn-ea"/>
          <a:cs typeface="+mn-cs"/>
        </a:defRPr>
      </a:lvl1pPr>
      <a:lvl2pPr marL="539750" indent="-177800"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2pPr>
      <a:lvl3pPr marL="892175" indent="-173038" algn="l" defTabSz="249238" rtl="0" eaLnBrk="0" fontAlgn="base" hangingPunct="0">
        <a:spcBef>
          <a:spcPct val="0"/>
        </a:spcBef>
        <a:spcAft>
          <a:spcPct val="0"/>
        </a:spcAft>
        <a:buClr>
          <a:schemeClr val="tx2"/>
        </a:buClr>
        <a:buChar char="•"/>
        <a:defRPr sz="1400">
          <a:solidFill>
            <a:schemeClr val="tx1"/>
          </a:solidFill>
          <a:latin typeface="+mn-lt"/>
        </a:defRPr>
      </a:lvl3pPr>
      <a:lvl4pPr marL="1244600" indent="-173038"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4pPr>
      <a:lvl5pPr marL="1601788" indent="-177800"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5pPr>
      <a:lvl6pPr marL="2058988" indent="-177800" algn="l" defTabSz="249238" rtl="0" fontAlgn="base">
        <a:spcBef>
          <a:spcPct val="0"/>
        </a:spcBef>
        <a:spcAft>
          <a:spcPct val="0"/>
        </a:spcAft>
        <a:buClr>
          <a:schemeClr val="tx2"/>
        </a:buClr>
        <a:buFont typeface="Arial" charset="0"/>
        <a:buChar char="–"/>
        <a:defRPr sz="1400">
          <a:solidFill>
            <a:schemeClr val="tx1"/>
          </a:solidFill>
          <a:latin typeface="+mn-lt"/>
        </a:defRPr>
      </a:lvl6pPr>
      <a:lvl7pPr marL="2516188" indent="-177800" algn="l" defTabSz="249238" rtl="0" fontAlgn="base">
        <a:spcBef>
          <a:spcPct val="0"/>
        </a:spcBef>
        <a:spcAft>
          <a:spcPct val="0"/>
        </a:spcAft>
        <a:buClr>
          <a:schemeClr val="tx2"/>
        </a:buClr>
        <a:buFont typeface="Arial" charset="0"/>
        <a:buChar char="–"/>
        <a:defRPr sz="1400">
          <a:solidFill>
            <a:schemeClr val="tx1"/>
          </a:solidFill>
          <a:latin typeface="+mn-lt"/>
        </a:defRPr>
      </a:lvl7pPr>
      <a:lvl8pPr marL="2973388" indent="-177800" algn="l" defTabSz="249238" rtl="0" fontAlgn="base">
        <a:spcBef>
          <a:spcPct val="0"/>
        </a:spcBef>
        <a:spcAft>
          <a:spcPct val="0"/>
        </a:spcAft>
        <a:buClr>
          <a:schemeClr val="tx2"/>
        </a:buClr>
        <a:buFont typeface="Arial" charset="0"/>
        <a:buChar char="–"/>
        <a:defRPr sz="1400">
          <a:solidFill>
            <a:schemeClr val="tx1"/>
          </a:solidFill>
          <a:latin typeface="+mn-lt"/>
        </a:defRPr>
      </a:lvl8pPr>
      <a:lvl9pPr marL="3430588" indent="-177800" algn="l" defTabSz="249238" rtl="0" fontAlgn="base">
        <a:spcBef>
          <a:spcPct val="0"/>
        </a:spcBef>
        <a:spcAft>
          <a:spcPct val="0"/>
        </a:spcAft>
        <a:buClr>
          <a:schemeClr val="tx2"/>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masterTitle"/>
          <p:cNvSpPr>
            <a:spLocks noGrp="1" noChangeArrowheads="1"/>
          </p:cNvSpPr>
          <p:nvPr>
            <p:ph type="title"/>
          </p:nvPr>
        </p:nvSpPr>
        <p:spPr bwMode="auto">
          <a:xfrm>
            <a:off x="392113" y="793750"/>
            <a:ext cx="83820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t>Click to edit Master title style</a:t>
            </a:r>
          </a:p>
        </p:txBody>
      </p:sp>
      <p:sp>
        <p:nvSpPr>
          <p:cNvPr id="1027" name="Rectangle 4"/>
          <p:cNvSpPr>
            <a:spLocks noGrp="1" noChangeArrowheads="1"/>
          </p:cNvSpPr>
          <p:nvPr>
            <p:ph type="body" idx="1"/>
          </p:nvPr>
        </p:nvSpPr>
        <p:spPr bwMode="gray">
          <a:xfrm>
            <a:off x="392113" y="1557338"/>
            <a:ext cx="8382000" cy="4391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48133" name="Rectangle 5"/>
          <p:cNvSpPr>
            <a:spLocks noGrp="1" noChangeArrowheads="1"/>
          </p:cNvSpPr>
          <p:nvPr>
            <p:ph type="sldNum" sz="quarter" idx="4"/>
          </p:nvPr>
        </p:nvSpPr>
        <p:spPr bwMode="auto">
          <a:xfrm>
            <a:off x="8440738" y="6496050"/>
            <a:ext cx="333375"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a:spcBef>
                <a:spcPct val="0"/>
              </a:spcBef>
              <a:buFontTx/>
              <a:buNone/>
              <a:defRPr sz="900">
                <a:solidFill>
                  <a:schemeClr val="tx2"/>
                </a:solidFill>
              </a:defRPr>
            </a:lvl1pPr>
          </a:lstStyle>
          <a:p>
            <a:pPr>
              <a:defRPr/>
            </a:pPr>
            <a:fld id="{CD351DC4-D34B-4A1C-944D-2B5E2AE246A6}" type="slidenum">
              <a:rPr lang="en-GB"/>
              <a:pPr>
                <a:defRPr/>
              </a:pPr>
              <a:t>‹#›</a:t>
            </a:fld>
            <a:endParaRPr lang="en-GB" dirty="0"/>
          </a:p>
        </p:txBody>
      </p:sp>
      <p:pic>
        <p:nvPicPr>
          <p:cNvPr id="1029" name="Picture 7" descr="Eurex_Logo_Lockup"/>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395288" y="6254750"/>
            <a:ext cx="10445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Text Box 8"/>
          <p:cNvSpPr txBox="1">
            <a:spLocks noChangeArrowheads="1"/>
          </p:cNvSpPr>
          <p:nvPr/>
        </p:nvSpPr>
        <p:spPr bwMode="auto">
          <a:xfrm>
            <a:off x="3911600" y="6464300"/>
            <a:ext cx="13192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1200" b="1">
                <a:solidFill>
                  <a:schemeClr val="bg1"/>
                </a:solidFill>
                <a:latin typeface="Arial" charset="0"/>
                <a:ea typeface="ＭＳ Ｐゴシック" pitchFamily="34" charset="-128"/>
              </a:defRPr>
            </a:lvl1pPr>
            <a:lvl2pPr marL="742950" indent="-285750" eaLnBrk="0" hangingPunct="0">
              <a:defRPr sz="1200" b="1">
                <a:solidFill>
                  <a:schemeClr val="bg1"/>
                </a:solidFill>
                <a:latin typeface="Arial" charset="0"/>
                <a:ea typeface="ＭＳ Ｐゴシック" pitchFamily="34" charset="-128"/>
              </a:defRPr>
            </a:lvl2pPr>
            <a:lvl3pPr marL="1143000" indent="-228600" eaLnBrk="0" hangingPunct="0">
              <a:defRPr sz="1200" b="1">
                <a:solidFill>
                  <a:schemeClr val="bg1"/>
                </a:solidFill>
                <a:latin typeface="Arial" charset="0"/>
                <a:ea typeface="ＭＳ Ｐゴシック" pitchFamily="34" charset="-128"/>
              </a:defRPr>
            </a:lvl3pPr>
            <a:lvl4pPr marL="1600200" indent="-228600" eaLnBrk="0" hangingPunct="0">
              <a:defRPr sz="1200" b="1">
                <a:solidFill>
                  <a:schemeClr val="bg1"/>
                </a:solidFill>
                <a:latin typeface="Arial" charset="0"/>
                <a:ea typeface="ＭＳ Ｐゴシック" pitchFamily="34" charset="-128"/>
              </a:defRPr>
            </a:lvl4pPr>
            <a:lvl5pPr marL="2057400" indent="-228600" eaLnBrk="0" hangingPunct="0">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eaLnBrk="1" hangingPunct="1">
              <a:spcBef>
                <a:spcPct val="0"/>
              </a:spcBef>
              <a:buFontTx/>
              <a:buNone/>
              <a:defRPr/>
            </a:pPr>
            <a:r>
              <a:rPr lang="en-GB" sz="800">
                <a:solidFill>
                  <a:schemeClr val="tx2"/>
                </a:solidFill>
              </a:rPr>
              <a:t>www.eurexchange.com</a:t>
            </a:r>
          </a:p>
        </p:txBody>
      </p:sp>
      <p:sp>
        <p:nvSpPr>
          <p:cNvPr id="1031" name="Line 9"/>
          <p:cNvSpPr>
            <a:spLocks noChangeShapeType="1"/>
          </p:cNvSpPr>
          <p:nvPr/>
        </p:nvSpPr>
        <p:spPr bwMode="auto">
          <a:xfrm>
            <a:off x="395288" y="542925"/>
            <a:ext cx="83772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2" name="Text Box 10"/>
          <p:cNvSpPr txBox="1">
            <a:spLocks noChangeArrowheads="1"/>
          </p:cNvSpPr>
          <p:nvPr/>
        </p:nvSpPr>
        <p:spPr bwMode="auto">
          <a:xfrm>
            <a:off x="307975" y="327025"/>
            <a:ext cx="13192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1200" b="1">
                <a:solidFill>
                  <a:schemeClr val="bg1"/>
                </a:solidFill>
                <a:latin typeface="Arial" charset="0"/>
                <a:ea typeface="ＭＳ Ｐゴシック" pitchFamily="34" charset="-128"/>
              </a:defRPr>
            </a:lvl1pPr>
            <a:lvl2pPr marL="742950" indent="-285750" eaLnBrk="0" hangingPunct="0">
              <a:defRPr sz="1200" b="1">
                <a:solidFill>
                  <a:schemeClr val="bg1"/>
                </a:solidFill>
                <a:latin typeface="Arial" charset="0"/>
                <a:ea typeface="ＭＳ Ｐゴシック" pitchFamily="34" charset="-128"/>
              </a:defRPr>
            </a:lvl2pPr>
            <a:lvl3pPr marL="1143000" indent="-228600" eaLnBrk="0" hangingPunct="0">
              <a:defRPr sz="1200" b="1">
                <a:solidFill>
                  <a:schemeClr val="bg1"/>
                </a:solidFill>
                <a:latin typeface="Arial" charset="0"/>
                <a:ea typeface="ＭＳ Ｐゴシック" pitchFamily="34" charset="-128"/>
              </a:defRPr>
            </a:lvl3pPr>
            <a:lvl4pPr marL="1600200" indent="-228600" eaLnBrk="0" hangingPunct="0">
              <a:defRPr sz="1200" b="1">
                <a:solidFill>
                  <a:schemeClr val="bg1"/>
                </a:solidFill>
                <a:latin typeface="Arial" charset="0"/>
                <a:ea typeface="ＭＳ Ｐゴシック" pitchFamily="34" charset="-128"/>
              </a:defRPr>
            </a:lvl4pPr>
            <a:lvl5pPr marL="2057400" indent="-228600" eaLnBrk="0" hangingPunct="0">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algn="l" eaLnBrk="1" hangingPunct="1">
              <a:spcBef>
                <a:spcPct val="0"/>
              </a:spcBef>
              <a:buFontTx/>
              <a:buNone/>
              <a:defRPr/>
            </a:pPr>
            <a:r>
              <a:rPr lang="en-GB" sz="900" dirty="0">
                <a:solidFill>
                  <a:schemeClr val="tx1"/>
                </a:solidFill>
              </a:rPr>
              <a:t>Eurex Euro-BTP Futures and Options</a:t>
            </a:r>
          </a:p>
          <a:p>
            <a:pPr algn="l" eaLnBrk="1" hangingPunct="1">
              <a:spcBef>
                <a:spcPct val="0"/>
              </a:spcBef>
              <a:buFontTx/>
              <a:buNone/>
              <a:defRPr/>
            </a:pPr>
            <a:r>
              <a:rPr lang="en-GB" sz="900" dirty="0">
                <a:solidFill>
                  <a:schemeClr val="tx1"/>
                </a:solidFill>
              </a:rPr>
              <a:t> </a:t>
            </a:r>
          </a:p>
        </p:txBody>
      </p:sp>
      <p:sp>
        <p:nvSpPr>
          <p:cNvPr id="1033" name="Text Box 11"/>
          <p:cNvSpPr txBox="1">
            <a:spLocks noChangeArrowheads="1"/>
          </p:cNvSpPr>
          <p:nvPr/>
        </p:nvSpPr>
        <p:spPr bwMode="auto">
          <a:xfrm>
            <a:off x="7561263" y="322263"/>
            <a:ext cx="13192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1200" b="1">
                <a:solidFill>
                  <a:schemeClr val="bg1"/>
                </a:solidFill>
                <a:latin typeface="Arial" charset="0"/>
                <a:ea typeface="ＭＳ Ｐゴシック" pitchFamily="34" charset="-128"/>
              </a:defRPr>
            </a:lvl1pPr>
            <a:lvl2pPr marL="742950" indent="-285750" eaLnBrk="0" hangingPunct="0">
              <a:defRPr sz="1200" b="1">
                <a:solidFill>
                  <a:schemeClr val="bg1"/>
                </a:solidFill>
                <a:latin typeface="Arial" charset="0"/>
                <a:ea typeface="ＭＳ Ｐゴシック" pitchFamily="34" charset="-128"/>
              </a:defRPr>
            </a:lvl2pPr>
            <a:lvl3pPr marL="1143000" indent="-228600" eaLnBrk="0" hangingPunct="0">
              <a:defRPr sz="1200" b="1">
                <a:solidFill>
                  <a:schemeClr val="bg1"/>
                </a:solidFill>
                <a:latin typeface="Arial" charset="0"/>
                <a:ea typeface="ＭＳ Ｐゴシック" pitchFamily="34" charset="-128"/>
              </a:defRPr>
            </a:lvl3pPr>
            <a:lvl4pPr marL="1600200" indent="-228600" eaLnBrk="0" hangingPunct="0">
              <a:defRPr sz="1200" b="1">
                <a:solidFill>
                  <a:schemeClr val="bg1"/>
                </a:solidFill>
                <a:latin typeface="Arial" charset="0"/>
                <a:ea typeface="ＭＳ Ｐゴシック" pitchFamily="34" charset="-128"/>
              </a:defRPr>
            </a:lvl4pPr>
            <a:lvl5pPr marL="2057400" indent="-228600" eaLnBrk="0" hangingPunct="0">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algn="r" eaLnBrk="1" hangingPunct="1">
              <a:spcBef>
                <a:spcPct val="0"/>
              </a:spcBef>
              <a:buFontTx/>
              <a:buNone/>
              <a:defRPr/>
            </a:pPr>
            <a:r>
              <a:rPr lang="en-US" sz="900" baseline="0" dirty="0">
                <a:solidFill>
                  <a:schemeClr val="tx1"/>
                </a:solidFill>
              </a:rPr>
              <a:t>January 2018</a:t>
            </a:r>
            <a:endParaRPr lang="en-GB" sz="900" dirty="0">
              <a:solidFill>
                <a:schemeClr val="tx1"/>
              </a:solidFill>
            </a:endParaRPr>
          </a:p>
        </p:txBody>
      </p:sp>
    </p:spTree>
    <p:extLst>
      <p:ext uri="{BB962C8B-B14F-4D97-AF65-F5344CB8AC3E}">
        <p14:creationId xmlns:p14="http://schemas.microsoft.com/office/powerpoint/2010/main" val="3564126341"/>
      </p:ext>
    </p:extLst>
  </p:cSld>
  <p:clrMap bg1="lt1" tx1="dk1" bg2="lt2" tx2="dk2" accent1="accent1" accent2="accent2" accent3="accent3" accent4="accent4" accent5="accent5" accent6="accent6" hlink="hlink" folHlink="folHlink"/>
  <p:sldLayoutIdLst>
    <p:sldLayoutId id="2147484366" r:id="rId1"/>
    <p:sldLayoutId id="2147484367" r:id="rId2"/>
    <p:sldLayoutId id="2147484368" r:id="rId3"/>
    <p:sldLayoutId id="2147484369" r:id="rId4"/>
    <p:sldLayoutId id="2147484370" r:id="rId5"/>
    <p:sldLayoutId id="2147484371" r:id="rId6"/>
    <p:sldLayoutId id="2147484372" r:id="rId7"/>
    <p:sldLayoutId id="2147484373" r:id="rId8"/>
    <p:sldLayoutId id="2147484374" r:id="rId9"/>
    <p:sldLayoutId id="2147484375" r:id="rId10"/>
    <p:sldLayoutId id="2147484376" r:id="rId11"/>
    <p:sldLayoutId id="2147484377" r:id="rId12"/>
    <p:sldLayoutId id="2147484378" r:id="rId13"/>
    <p:sldLayoutId id="2147484379" r:id="rId14"/>
    <p:sldLayoutId id="2147484380" r:id="rId15"/>
    <p:sldLayoutId id="2147484381" r:id="rId16"/>
    <p:sldLayoutId id="2147484382" r:id="rId17"/>
  </p:sldLayoutIdLst>
  <p:transition>
    <p:fade/>
  </p:transition>
  <p:hf hdr="0" dt="0"/>
  <p:txStyles>
    <p:titleStyle>
      <a:lvl1pPr algn="l" rtl="0" eaLnBrk="0" fontAlgn="base" hangingPunct="0">
        <a:lnSpc>
          <a:spcPct val="85000"/>
        </a:lnSpc>
        <a:spcBef>
          <a:spcPct val="0"/>
        </a:spcBef>
        <a:spcAft>
          <a:spcPct val="0"/>
        </a:spcAft>
        <a:defRPr sz="2400" b="1">
          <a:solidFill>
            <a:schemeClr val="tx2"/>
          </a:solidFill>
          <a:latin typeface="+mj-lt"/>
          <a:ea typeface="+mj-ea"/>
          <a:cs typeface="+mj-cs"/>
        </a:defRPr>
      </a:lvl1pPr>
      <a:lvl2pPr algn="l" rtl="0" eaLnBrk="0" fontAlgn="base" hangingPunct="0">
        <a:lnSpc>
          <a:spcPct val="85000"/>
        </a:lnSpc>
        <a:spcBef>
          <a:spcPct val="0"/>
        </a:spcBef>
        <a:spcAft>
          <a:spcPct val="0"/>
        </a:spcAft>
        <a:defRPr sz="2400" b="1">
          <a:solidFill>
            <a:schemeClr val="tx2"/>
          </a:solidFill>
          <a:latin typeface="Arial" charset="0"/>
        </a:defRPr>
      </a:lvl2pPr>
      <a:lvl3pPr algn="l" rtl="0" eaLnBrk="0" fontAlgn="base" hangingPunct="0">
        <a:lnSpc>
          <a:spcPct val="85000"/>
        </a:lnSpc>
        <a:spcBef>
          <a:spcPct val="0"/>
        </a:spcBef>
        <a:spcAft>
          <a:spcPct val="0"/>
        </a:spcAft>
        <a:defRPr sz="2400" b="1">
          <a:solidFill>
            <a:schemeClr val="tx2"/>
          </a:solidFill>
          <a:latin typeface="Arial" charset="0"/>
        </a:defRPr>
      </a:lvl3pPr>
      <a:lvl4pPr algn="l" rtl="0" eaLnBrk="0" fontAlgn="base" hangingPunct="0">
        <a:lnSpc>
          <a:spcPct val="85000"/>
        </a:lnSpc>
        <a:spcBef>
          <a:spcPct val="0"/>
        </a:spcBef>
        <a:spcAft>
          <a:spcPct val="0"/>
        </a:spcAft>
        <a:defRPr sz="2400" b="1">
          <a:solidFill>
            <a:schemeClr val="tx2"/>
          </a:solidFill>
          <a:latin typeface="Arial" charset="0"/>
        </a:defRPr>
      </a:lvl4pPr>
      <a:lvl5pPr algn="l" rtl="0" eaLnBrk="0" fontAlgn="base" hangingPunct="0">
        <a:lnSpc>
          <a:spcPct val="85000"/>
        </a:lnSpc>
        <a:spcBef>
          <a:spcPct val="0"/>
        </a:spcBef>
        <a:spcAft>
          <a:spcPct val="0"/>
        </a:spcAft>
        <a:defRPr sz="2400" b="1">
          <a:solidFill>
            <a:schemeClr val="tx2"/>
          </a:solidFill>
          <a:latin typeface="Arial" charset="0"/>
        </a:defRPr>
      </a:lvl5pPr>
      <a:lvl6pPr marL="457200" algn="l" rtl="0" fontAlgn="base">
        <a:lnSpc>
          <a:spcPct val="85000"/>
        </a:lnSpc>
        <a:spcBef>
          <a:spcPct val="0"/>
        </a:spcBef>
        <a:spcAft>
          <a:spcPct val="0"/>
        </a:spcAft>
        <a:defRPr sz="2400" b="1">
          <a:solidFill>
            <a:schemeClr val="tx2"/>
          </a:solidFill>
          <a:latin typeface="Arial" charset="0"/>
        </a:defRPr>
      </a:lvl6pPr>
      <a:lvl7pPr marL="914400" algn="l" rtl="0" fontAlgn="base">
        <a:lnSpc>
          <a:spcPct val="85000"/>
        </a:lnSpc>
        <a:spcBef>
          <a:spcPct val="0"/>
        </a:spcBef>
        <a:spcAft>
          <a:spcPct val="0"/>
        </a:spcAft>
        <a:defRPr sz="2400" b="1">
          <a:solidFill>
            <a:schemeClr val="tx2"/>
          </a:solidFill>
          <a:latin typeface="Arial" charset="0"/>
        </a:defRPr>
      </a:lvl7pPr>
      <a:lvl8pPr marL="1371600" algn="l" rtl="0" fontAlgn="base">
        <a:lnSpc>
          <a:spcPct val="85000"/>
        </a:lnSpc>
        <a:spcBef>
          <a:spcPct val="0"/>
        </a:spcBef>
        <a:spcAft>
          <a:spcPct val="0"/>
        </a:spcAft>
        <a:defRPr sz="2400" b="1">
          <a:solidFill>
            <a:schemeClr val="tx2"/>
          </a:solidFill>
          <a:latin typeface="Arial" charset="0"/>
        </a:defRPr>
      </a:lvl8pPr>
      <a:lvl9pPr marL="1828800" algn="l" rtl="0" fontAlgn="base">
        <a:lnSpc>
          <a:spcPct val="85000"/>
        </a:lnSpc>
        <a:spcBef>
          <a:spcPct val="0"/>
        </a:spcBef>
        <a:spcAft>
          <a:spcPct val="0"/>
        </a:spcAft>
        <a:defRPr sz="2400" b="1">
          <a:solidFill>
            <a:schemeClr val="tx2"/>
          </a:solidFill>
          <a:latin typeface="Arial" charset="0"/>
        </a:defRPr>
      </a:lvl9pPr>
    </p:titleStyle>
    <p:bodyStyle>
      <a:lvl1pPr marL="182563" indent="-182563" algn="l" defTabSz="249238" rtl="0" eaLnBrk="0" fontAlgn="base" hangingPunct="0">
        <a:spcBef>
          <a:spcPct val="0"/>
        </a:spcBef>
        <a:spcAft>
          <a:spcPct val="0"/>
        </a:spcAft>
        <a:buClr>
          <a:schemeClr val="tx2"/>
        </a:buClr>
        <a:buChar char="•"/>
        <a:defRPr sz="1400">
          <a:solidFill>
            <a:schemeClr val="tx1"/>
          </a:solidFill>
          <a:latin typeface="+mn-lt"/>
          <a:ea typeface="+mn-ea"/>
          <a:cs typeface="+mn-cs"/>
        </a:defRPr>
      </a:lvl1pPr>
      <a:lvl2pPr marL="539750" indent="-177800"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2pPr>
      <a:lvl3pPr marL="892175" indent="-173038" algn="l" defTabSz="249238" rtl="0" eaLnBrk="0" fontAlgn="base" hangingPunct="0">
        <a:spcBef>
          <a:spcPct val="0"/>
        </a:spcBef>
        <a:spcAft>
          <a:spcPct val="0"/>
        </a:spcAft>
        <a:buClr>
          <a:schemeClr val="tx2"/>
        </a:buClr>
        <a:buChar char="•"/>
        <a:defRPr sz="1400">
          <a:solidFill>
            <a:schemeClr val="tx1"/>
          </a:solidFill>
          <a:latin typeface="+mn-lt"/>
        </a:defRPr>
      </a:lvl3pPr>
      <a:lvl4pPr marL="1244600" indent="-173038"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4pPr>
      <a:lvl5pPr marL="1601788" indent="-177800"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5pPr>
      <a:lvl6pPr marL="2058988" indent="-177800" algn="l" defTabSz="249238" rtl="0" fontAlgn="base">
        <a:spcBef>
          <a:spcPct val="0"/>
        </a:spcBef>
        <a:spcAft>
          <a:spcPct val="0"/>
        </a:spcAft>
        <a:buClr>
          <a:schemeClr val="tx2"/>
        </a:buClr>
        <a:buFont typeface="Arial" charset="0"/>
        <a:buChar char="–"/>
        <a:defRPr sz="1400">
          <a:solidFill>
            <a:schemeClr val="tx1"/>
          </a:solidFill>
          <a:latin typeface="+mn-lt"/>
        </a:defRPr>
      </a:lvl6pPr>
      <a:lvl7pPr marL="2516188" indent="-177800" algn="l" defTabSz="249238" rtl="0" fontAlgn="base">
        <a:spcBef>
          <a:spcPct val="0"/>
        </a:spcBef>
        <a:spcAft>
          <a:spcPct val="0"/>
        </a:spcAft>
        <a:buClr>
          <a:schemeClr val="tx2"/>
        </a:buClr>
        <a:buFont typeface="Arial" charset="0"/>
        <a:buChar char="–"/>
        <a:defRPr sz="1400">
          <a:solidFill>
            <a:schemeClr val="tx1"/>
          </a:solidFill>
          <a:latin typeface="+mn-lt"/>
        </a:defRPr>
      </a:lvl7pPr>
      <a:lvl8pPr marL="2973388" indent="-177800" algn="l" defTabSz="249238" rtl="0" fontAlgn="base">
        <a:spcBef>
          <a:spcPct val="0"/>
        </a:spcBef>
        <a:spcAft>
          <a:spcPct val="0"/>
        </a:spcAft>
        <a:buClr>
          <a:schemeClr val="tx2"/>
        </a:buClr>
        <a:buFont typeface="Arial" charset="0"/>
        <a:buChar char="–"/>
        <a:defRPr sz="1400">
          <a:solidFill>
            <a:schemeClr val="tx1"/>
          </a:solidFill>
          <a:latin typeface="+mn-lt"/>
        </a:defRPr>
      </a:lvl8pPr>
      <a:lvl9pPr marL="3430588" indent="-177800" algn="l" defTabSz="249238" rtl="0" fontAlgn="base">
        <a:spcBef>
          <a:spcPct val="0"/>
        </a:spcBef>
        <a:spcAft>
          <a:spcPct val="0"/>
        </a:spcAft>
        <a:buClr>
          <a:schemeClr val="tx2"/>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masterTitle"/>
          <p:cNvSpPr>
            <a:spLocks noGrp="1" noChangeArrowheads="1"/>
          </p:cNvSpPr>
          <p:nvPr>
            <p:ph type="title"/>
          </p:nvPr>
        </p:nvSpPr>
        <p:spPr bwMode="auto">
          <a:xfrm>
            <a:off x="392113" y="793750"/>
            <a:ext cx="83820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dirty="0"/>
              <a:t>Click to edit Master title style</a:t>
            </a:r>
          </a:p>
        </p:txBody>
      </p:sp>
      <p:sp>
        <p:nvSpPr>
          <p:cNvPr id="1027" name="Rectangle 4"/>
          <p:cNvSpPr>
            <a:spLocks noGrp="1" noChangeArrowheads="1"/>
          </p:cNvSpPr>
          <p:nvPr>
            <p:ph type="body" idx="1"/>
          </p:nvPr>
        </p:nvSpPr>
        <p:spPr bwMode="gray">
          <a:xfrm>
            <a:off x="392113" y="1557338"/>
            <a:ext cx="8382000" cy="4391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pic>
        <p:nvPicPr>
          <p:cNvPr id="1029" name="Picture 7" descr="Eurex_Logo_Lockup"/>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5288" y="6254750"/>
            <a:ext cx="10445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Text Box 8"/>
          <p:cNvSpPr txBox="1">
            <a:spLocks noChangeArrowheads="1"/>
          </p:cNvSpPr>
          <p:nvPr/>
        </p:nvSpPr>
        <p:spPr bwMode="auto">
          <a:xfrm>
            <a:off x="3911600" y="6464300"/>
            <a:ext cx="13192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sz="1400">
                <a:solidFill>
                  <a:schemeClr val="tx1"/>
                </a:solidFill>
                <a:latin typeface="Arial" charset="0"/>
                <a:ea typeface="ＭＳ Ｐゴシック" pitchFamily="34" charset="-128"/>
              </a:defRPr>
            </a:lvl1pPr>
            <a:lvl2pPr marL="742950" indent="-285750" eaLnBrk="0" hangingPunct="0">
              <a:defRPr sz="1400">
                <a:solidFill>
                  <a:schemeClr val="tx1"/>
                </a:solidFill>
                <a:latin typeface="Arial" charset="0"/>
                <a:ea typeface="ＭＳ Ｐゴシック" pitchFamily="34" charset="-128"/>
              </a:defRPr>
            </a:lvl2pPr>
            <a:lvl3pPr marL="1143000" indent="-228600" eaLnBrk="0" hangingPunct="0">
              <a:defRPr sz="1400">
                <a:solidFill>
                  <a:schemeClr val="tx1"/>
                </a:solidFill>
                <a:latin typeface="Arial" charset="0"/>
                <a:ea typeface="ＭＳ Ｐゴシック" pitchFamily="34" charset="-128"/>
              </a:defRPr>
            </a:lvl3pPr>
            <a:lvl4pPr marL="1600200" indent="-228600" eaLnBrk="0" hangingPunct="0">
              <a:defRPr sz="1400">
                <a:solidFill>
                  <a:schemeClr val="tx1"/>
                </a:solidFill>
                <a:latin typeface="Arial" charset="0"/>
                <a:ea typeface="ＭＳ Ｐゴシック" pitchFamily="34" charset="-128"/>
              </a:defRPr>
            </a:lvl4pPr>
            <a:lvl5pPr marL="2057400" indent="-228600" eaLnBrk="0" hangingPunct="0">
              <a:defRPr sz="1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a:solidFill>
                  <a:schemeClr val="tx1"/>
                </a:solidFill>
                <a:latin typeface="Arial" charset="0"/>
                <a:ea typeface="ＭＳ Ｐゴシック" pitchFamily="34" charset="-128"/>
              </a:defRPr>
            </a:lvl9pPr>
          </a:lstStyle>
          <a:p>
            <a:pPr algn="ctr" eaLnBrk="1" hangingPunct="1"/>
            <a:r>
              <a:rPr lang="en-GB" sz="800" b="1">
                <a:solidFill>
                  <a:schemeClr val="tx2"/>
                </a:solidFill>
              </a:rPr>
              <a:t>www.eurexchange.com</a:t>
            </a:r>
          </a:p>
        </p:txBody>
      </p:sp>
      <p:sp>
        <p:nvSpPr>
          <p:cNvPr id="1031" name="Line 9"/>
          <p:cNvSpPr>
            <a:spLocks noChangeShapeType="1"/>
          </p:cNvSpPr>
          <p:nvPr/>
        </p:nvSpPr>
        <p:spPr bwMode="auto">
          <a:xfrm>
            <a:off x="395288" y="542925"/>
            <a:ext cx="83772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2" name="TextBox 1"/>
          <p:cNvSpPr txBox="1"/>
          <p:nvPr/>
        </p:nvSpPr>
        <p:spPr>
          <a:xfrm>
            <a:off x="307817" y="344032"/>
            <a:ext cx="5398391" cy="230832"/>
          </a:xfrm>
          <a:prstGeom prst="rect">
            <a:avLst/>
          </a:prstGeom>
          <a:noFill/>
        </p:spPr>
        <p:txBody>
          <a:bodyPr wrap="square" rtlCol="0">
            <a:spAutoFit/>
          </a:bodyPr>
          <a:lstStyle/>
          <a:p>
            <a:r>
              <a:rPr lang="en-GB" sz="900" b="1" dirty="0">
                <a:latin typeface="+mn-lt"/>
              </a:rPr>
              <a:t>Interest Rate Derivatives at Eurex Exchange – The home of the European yield curve</a:t>
            </a:r>
          </a:p>
        </p:txBody>
      </p:sp>
      <p:sp>
        <p:nvSpPr>
          <p:cNvPr id="10" name="TextBox 9"/>
          <p:cNvSpPr txBox="1"/>
          <p:nvPr/>
        </p:nvSpPr>
        <p:spPr>
          <a:xfrm>
            <a:off x="8074688" y="344032"/>
            <a:ext cx="1050262" cy="230832"/>
          </a:xfrm>
          <a:prstGeom prst="rect">
            <a:avLst/>
          </a:prstGeom>
          <a:noFill/>
        </p:spPr>
        <p:txBody>
          <a:bodyPr wrap="square" rtlCol="0">
            <a:spAutoFit/>
          </a:bodyPr>
          <a:lstStyle/>
          <a:p>
            <a:r>
              <a:rPr lang="en-GB" sz="900" b="1" baseline="0" dirty="0"/>
              <a:t>February </a:t>
            </a:r>
            <a:r>
              <a:rPr lang="en-GB" sz="900" b="1" dirty="0"/>
              <a:t>2018</a:t>
            </a:r>
          </a:p>
        </p:txBody>
      </p:sp>
    </p:spTree>
    <p:extLst>
      <p:ext uri="{BB962C8B-B14F-4D97-AF65-F5344CB8AC3E}">
        <p14:creationId xmlns:p14="http://schemas.microsoft.com/office/powerpoint/2010/main" val="1270847827"/>
      </p:ext>
    </p:extLst>
  </p:cSld>
  <p:clrMap bg1="lt1" tx1="dk1" bg2="lt2" tx2="dk2" accent1="accent1" accent2="accent2" accent3="accent3" accent4="accent4" accent5="accent5" accent6="accent6" hlink="hlink" folHlink="folHlink"/>
  <p:sldLayoutIdLst>
    <p:sldLayoutId id="2147484384" r:id="rId1"/>
    <p:sldLayoutId id="2147484385" r:id="rId2"/>
    <p:sldLayoutId id="2147484386" r:id="rId3"/>
    <p:sldLayoutId id="2147484387" r:id="rId4"/>
  </p:sldLayoutIdLst>
  <p:transition>
    <p:fade/>
  </p:transition>
  <p:hf hdr="0" ftr="0" dt="0"/>
  <p:txStyles>
    <p:titleStyle>
      <a:lvl1pPr algn="l" rtl="0" eaLnBrk="0" fontAlgn="base" hangingPunct="0">
        <a:lnSpc>
          <a:spcPct val="85000"/>
        </a:lnSpc>
        <a:spcBef>
          <a:spcPct val="0"/>
        </a:spcBef>
        <a:spcAft>
          <a:spcPct val="0"/>
        </a:spcAft>
        <a:defRPr sz="2400" b="1">
          <a:solidFill>
            <a:schemeClr val="tx2"/>
          </a:solidFill>
          <a:latin typeface="+mj-lt"/>
          <a:ea typeface="+mj-ea"/>
          <a:cs typeface="+mj-cs"/>
        </a:defRPr>
      </a:lvl1pPr>
      <a:lvl2pPr algn="l" rtl="0" eaLnBrk="0" fontAlgn="base" hangingPunct="0">
        <a:lnSpc>
          <a:spcPct val="85000"/>
        </a:lnSpc>
        <a:spcBef>
          <a:spcPct val="0"/>
        </a:spcBef>
        <a:spcAft>
          <a:spcPct val="0"/>
        </a:spcAft>
        <a:defRPr sz="2400" b="1">
          <a:solidFill>
            <a:schemeClr val="tx2"/>
          </a:solidFill>
          <a:latin typeface="Arial" charset="0"/>
        </a:defRPr>
      </a:lvl2pPr>
      <a:lvl3pPr algn="l" rtl="0" eaLnBrk="0" fontAlgn="base" hangingPunct="0">
        <a:lnSpc>
          <a:spcPct val="85000"/>
        </a:lnSpc>
        <a:spcBef>
          <a:spcPct val="0"/>
        </a:spcBef>
        <a:spcAft>
          <a:spcPct val="0"/>
        </a:spcAft>
        <a:defRPr sz="2400" b="1">
          <a:solidFill>
            <a:schemeClr val="tx2"/>
          </a:solidFill>
          <a:latin typeface="Arial" charset="0"/>
        </a:defRPr>
      </a:lvl3pPr>
      <a:lvl4pPr algn="l" rtl="0" eaLnBrk="0" fontAlgn="base" hangingPunct="0">
        <a:lnSpc>
          <a:spcPct val="85000"/>
        </a:lnSpc>
        <a:spcBef>
          <a:spcPct val="0"/>
        </a:spcBef>
        <a:spcAft>
          <a:spcPct val="0"/>
        </a:spcAft>
        <a:defRPr sz="2400" b="1">
          <a:solidFill>
            <a:schemeClr val="tx2"/>
          </a:solidFill>
          <a:latin typeface="Arial" charset="0"/>
        </a:defRPr>
      </a:lvl4pPr>
      <a:lvl5pPr algn="l" rtl="0" eaLnBrk="0" fontAlgn="base" hangingPunct="0">
        <a:lnSpc>
          <a:spcPct val="85000"/>
        </a:lnSpc>
        <a:spcBef>
          <a:spcPct val="0"/>
        </a:spcBef>
        <a:spcAft>
          <a:spcPct val="0"/>
        </a:spcAft>
        <a:defRPr sz="2400" b="1">
          <a:solidFill>
            <a:schemeClr val="tx2"/>
          </a:solidFill>
          <a:latin typeface="Arial" charset="0"/>
        </a:defRPr>
      </a:lvl5pPr>
      <a:lvl6pPr marL="457200" algn="l" rtl="0" fontAlgn="base">
        <a:lnSpc>
          <a:spcPct val="85000"/>
        </a:lnSpc>
        <a:spcBef>
          <a:spcPct val="0"/>
        </a:spcBef>
        <a:spcAft>
          <a:spcPct val="0"/>
        </a:spcAft>
        <a:defRPr sz="2400" b="1">
          <a:solidFill>
            <a:schemeClr val="tx2"/>
          </a:solidFill>
          <a:latin typeface="Arial" charset="0"/>
        </a:defRPr>
      </a:lvl6pPr>
      <a:lvl7pPr marL="914400" algn="l" rtl="0" fontAlgn="base">
        <a:lnSpc>
          <a:spcPct val="85000"/>
        </a:lnSpc>
        <a:spcBef>
          <a:spcPct val="0"/>
        </a:spcBef>
        <a:spcAft>
          <a:spcPct val="0"/>
        </a:spcAft>
        <a:defRPr sz="2400" b="1">
          <a:solidFill>
            <a:schemeClr val="tx2"/>
          </a:solidFill>
          <a:latin typeface="Arial" charset="0"/>
        </a:defRPr>
      </a:lvl7pPr>
      <a:lvl8pPr marL="1371600" algn="l" rtl="0" fontAlgn="base">
        <a:lnSpc>
          <a:spcPct val="85000"/>
        </a:lnSpc>
        <a:spcBef>
          <a:spcPct val="0"/>
        </a:spcBef>
        <a:spcAft>
          <a:spcPct val="0"/>
        </a:spcAft>
        <a:defRPr sz="2400" b="1">
          <a:solidFill>
            <a:schemeClr val="tx2"/>
          </a:solidFill>
          <a:latin typeface="Arial" charset="0"/>
        </a:defRPr>
      </a:lvl8pPr>
      <a:lvl9pPr marL="1828800" algn="l" rtl="0" fontAlgn="base">
        <a:lnSpc>
          <a:spcPct val="85000"/>
        </a:lnSpc>
        <a:spcBef>
          <a:spcPct val="0"/>
        </a:spcBef>
        <a:spcAft>
          <a:spcPct val="0"/>
        </a:spcAft>
        <a:defRPr sz="2400" b="1">
          <a:solidFill>
            <a:schemeClr val="tx2"/>
          </a:solidFill>
          <a:latin typeface="Arial" charset="0"/>
        </a:defRPr>
      </a:lvl9pPr>
    </p:titleStyle>
    <p:bodyStyle>
      <a:lvl1pPr marL="182563" indent="-182563" algn="l" defTabSz="249238" rtl="0" eaLnBrk="0" fontAlgn="base" hangingPunct="0">
        <a:spcBef>
          <a:spcPct val="0"/>
        </a:spcBef>
        <a:spcAft>
          <a:spcPct val="0"/>
        </a:spcAft>
        <a:buClr>
          <a:schemeClr val="tx2"/>
        </a:buClr>
        <a:buChar char="•"/>
        <a:defRPr sz="1400">
          <a:solidFill>
            <a:schemeClr val="tx1"/>
          </a:solidFill>
          <a:latin typeface="+mn-lt"/>
          <a:ea typeface="+mn-ea"/>
          <a:cs typeface="+mn-cs"/>
        </a:defRPr>
      </a:lvl1pPr>
      <a:lvl2pPr marL="539750" indent="-177800"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2pPr>
      <a:lvl3pPr marL="892175" indent="-173038" algn="l" defTabSz="249238" rtl="0" eaLnBrk="0" fontAlgn="base" hangingPunct="0">
        <a:spcBef>
          <a:spcPct val="0"/>
        </a:spcBef>
        <a:spcAft>
          <a:spcPct val="0"/>
        </a:spcAft>
        <a:buClr>
          <a:schemeClr val="tx2"/>
        </a:buClr>
        <a:buChar char="•"/>
        <a:defRPr sz="1400">
          <a:solidFill>
            <a:schemeClr val="tx1"/>
          </a:solidFill>
          <a:latin typeface="+mn-lt"/>
        </a:defRPr>
      </a:lvl3pPr>
      <a:lvl4pPr marL="1244600" indent="-173038"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4pPr>
      <a:lvl5pPr marL="1601788" indent="-177800" algn="l" defTabSz="249238" rtl="0" eaLnBrk="0" fontAlgn="base" hangingPunct="0">
        <a:spcBef>
          <a:spcPct val="0"/>
        </a:spcBef>
        <a:spcAft>
          <a:spcPct val="0"/>
        </a:spcAft>
        <a:buClr>
          <a:schemeClr val="tx2"/>
        </a:buClr>
        <a:buFont typeface="Arial" charset="0"/>
        <a:buChar char="–"/>
        <a:defRPr sz="1400">
          <a:solidFill>
            <a:schemeClr val="tx1"/>
          </a:solidFill>
          <a:latin typeface="+mn-lt"/>
        </a:defRPr>
      </a:lvl5pPr>
      <a:lvl6pPr marL="2058988" indent="-177800" algn="l" defTabSz="249238" rtl="0" fontAlgn="base">
        <a:spcBef>
          <a:spcPct val="0"/>
        </a:spcBef>
        <a:spcAft>
          <a:spcPct val="0"/>
        </a:spcAft>
        <a:buClr>
          <a:schemeClr val="tx2"/>
        </a:buClr>
        <a:buFont typeface="Arial" charset="0"/>
        <a:buChar char="–"/>
        <a:defRPr sz="1400">
          <a:solidFill>
            <a:schemeClr val="tx1"/>
          </a:solidFill>
          <a:latin typeface="+mn-lt"/>
        </a:defRPr>
      </a:lvl6pPr>
      <a:lvl7pPr marL="2516188" indent="-177800" algn="l" defTabSz="249238" rtl="0" fontAlgn="base">
        <a:spcBef>
          <a:spcPct val="0"/>
        </a:spcBef>
        <a:spcAft>
          <a:spcPct val="0"/>
        </a:spcAft>
        <a:buClr>
          <a:schemeClr val="tx2"/>
        </a:buClr>
        <a:buFont typeface="Arial" charset="0"/>
        <a:buChar char="–"/>
        <a:defRPr sz="1400">
          <a:solidFill>
            <a:schemeClr val="tx1"/>
          </a:solidFill>
          <a:latin typeface="+mn-lt"/>
        </a:defRPr>
      </a:lvl7pPr>
      <a:lvl8pPr marL="2973388" indent="-177800" algn="l" defTabSz="249238" rtl="0" fontAlgn="base">
        <a:spcBef>
          <a:spcPct val="0"/>
        </a:spcBef>
        <a:spcAft>
          <a:spcPct val="0"/>
        </a:spcAft>
        <a:buClr>
          <a:schemeClr val="tx2"/>
        </a:buClr>
        <a:buFont typeface="Arial" charset="0"/>
        <a:buChar char="–"/>
        <a:defRPr sz="1400">
          <a:solidFill>
            <a:schemeClr val="tx1"/>
          </a:solidFill>
          <a:latin typeface="+mn-lt"/>
        </a:defRPr>
      </a:lvl8pPr>
      <a:lvl9pPr marL="3430588" indent="-177800" algn="l" defTabSz="249238" rtl="0" fontAlgn="base">
        <a:spcBef>
          <a:spcPct val="0"/>
        </a:spcBef>
        <a:spcAft>
          <a:spcPct val="0"/>
        </a:spcAft>
        <a:buClr>
          <a:schemeClr val="tx2"/>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32.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25464" y="2928418"/>
            <a:ext cx="8078788" cy="733425"/>
          </a:xfrm>
        </p:spPr>
        <p:txBody>
          <a:bodyPr/>
          <a:lstStyle/>
          <a:p>
            <a:pPr eaLnBrk="1" hangingPunct="1"/>
            <a:br>
              <a:rPr lang="en-US" sz="2400" dirty="0"/>
            </a:br>
            <a:br>
              <a:rPr lang="en-US" sz="2400" dirty="0"/>
            </a:br>
            <a:r>
              <a:rPr lang="en-US" sz="2400" dirty="0" err="1"/>
              <a:t>Eurex</a:t>
            </a:r>
            <a:r>
              <a:rPr lang="en-US" sz="2400" dirty="0"/>
              <a:t> 10yr Spanish Euro-Bono Futures</a:t>
            </a:r>
            <a:br>
              <a:rPr lang="en-US" sz="2400" dirty="0"/>
            </a:br>
            <a:r>
              <a:rPr lang="en-US" sz="2400" dirty="0"/>
              <a:t> </a:t>
            </a:r>
            <a:br>
              <a:rPr lang="en-US" sz="2400" dirty="0"/>
            </a:br>
            <a:br>
              <a:rPr lang="en-US" sz="2400" dirty="0">
                <a:solidFill>
                  <a:srgbClr val="86B918"/>
                </a:solidFill>
              </a:rPr>
            </a:br>
            <a:endParaRPr lang="en-GB" sz="2400" dirty="0">
              <a:solidFill>
                <a:srgbClr val="86B918"/>
              </a:solidFill>
            </a:endParaRPr>
          </a:p>
        </p:txBody>
      </p:sp>
      <p:sp>
        <p:nvSpPr>
          <p:cNvPr id="3075" name="Text Box 7"/>
          <p:cNvSpPr txBox="1">
            <a:spLocks noChangeArrowheads="1"/>
          </p:cNvSpPr>
          <p:nvPr/>
        </p:nvSpPr>
        <p:spPr bwMode="auto">
          <a:xfrm>
            <a:off x="432928" y="3095075"/>
            <a:ext cx="17107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bg1"/>
                </a:solidFill>
                <a:latin typeface="Arial" charset="0"/>
                <a:ea typeface="ＭＳ Ｐゴシック" pitchFamily="34" charset="-128"/>
              </a:defRPr>
            </a:lvl1pPr>
            <a:lvl2pPr marL="742950" indent="-285750" eaLnBrk="0" hangingPunct="0">
              <a:defRPr sz="1200" b="1">
                <a:solidFill>
                  <a:schemeClr val="bg1"/>
                </a:solidFill>
                <a:latin typeface="Arial" charset="0"/>
                <a:ea typeface="ＭＳ Ｐゴシック" pitchFamily="34" charset="-128"/>
              </a:defRPr>
            </a:lvl2pPr>
            <a:lvl3pPr marL="1143000" indent="-228600" eaLnBrk="0" hangingPunct="0">
              <a:defRPr sz="1200" b="1">
                <a:solidFill>
                  <a:schemeClr val="bg1"/>
                </a:solidFill>
                <a:latin typeface="Arial" charset="0"/>
                <a:ea typeface="ＭＳ Ｐゴシック" pitchFamily="34" charset="-128"/>
              </a:defRPr>
            </a:lvl3pPr>
            <a:lvl4pPr marL="1600200" indent="-228600" eaLnBrk="0" hangingPunct="0">
              <a:defRPr sz="1200" b="1">
                <a:solidFill>
                  <a:schemeClr val="bg1"/>
                </a:solidFill>
                <a:latin typeface="Arial" charset="0"/>
                <a:ea typeface="ＭＳ Ｐゴシック" pitchFamily="34" charset="-128"/>
              </a:defRPr>
            </a:lvl4pPr>
            <a:lvl5pPr marL="2057400" indent="-228600" eaLnBrk="0" hangingPunct="0">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algn="l" eaLnBrk="1" hangingPunct="1">
              <a:spcBef>
                <a:spcPct val="0"/>
              </a:spcBef>
              <a:buFontTx/>
              <a:buNone/>
            </a:pPr>
            <a:r>
              <a:rPr lang="en-GB" sz="2000" dirty="0">
                <a:solidFill>
                  <a:srgbClr val="86B918"/>
                </a:solidFill>
              </a:rPr>
              <a:t>August 2020</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a:spLocks noGrp="1"/>
          </p:cNvSpPr>
          <p:nvPr>
            <p:ph type="sldNum" sz="quarter" idx="10"/>
          </p:nvPr>
        </p:nvSpPr>
        <p:spPr>
          <a:noFill/>
        </p:spPr>
        <p:txBody>
          <a:bodyPr/>
          <a:lstStyle>
            <a:lvl1pPr eaLnBrk="0" hangingPunct="0">
              <a:defRPr sz="1200" b="1">
                <a:solidFill>
                  <a:schemeClr val="bg1"/>
                </a:solidFill>
                <a:latin typeface="Arial" charset="0"/>
                <a:ea typeface="ＭＳ Ｐゴシック" pitchFamily="34" charset="-128"/>
              </a:defRPr>
            </a:lvl1pPr>
            <a:lvl2pPr marL="742950" indent="-285750" eaLnBrk="0" hangingPunct="0">
              <a:defRPr sz="1200" b="1">
                <a:solidFill>
                  <a:schemeClr val="bg1"/>
                </a:solidFill>
                <a:latin typeface="Arial" charset="0"/>
                <a:ea typeface="ＭＳ Ｐゴシック" pitchFamily="34" charset="-128"/>
              </a:defRPr>
            </a:lvl2pPr>
            <a:lvl3pPr marL="1143000" indent="-228600" eaLnBrk="0" hangingPunct="0">
              <a:defRPr sz="1200" b="1">
                <a:solidFill>
                  <a:schemeClr val="bg1"/>
                </a:solidFill>
                <a:latin typeface="Arial" charset="0"/>
                <a:ea typeface="ＭＳ Ｐゴシック" pitchFamily="34" charset="-128"/>
              </a:defRPr>
            </a:lvl3pPr>
            <a:lvl4pPr marL="1600200" indent="-228600" eaLnBrk="0" hangingPunct="0">
              <a:defRPr sz="1200" b="1">
                <a:solidFill>
                  <a:schemeClr val="bg1"/>
                </a:solidFill>
                <a:latin typeface="Arial" charset="0"/>
                <a:ea typeface="ＭＳ Ｐゴシック" pitchFamily="34" charset="-128"/>
              </a:defRPr>
            </a:lvl4pPr>
            <a:lvl5pPr marL="2057400" indent="-228600" eaLnBrk="0" hangingPunct="0">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eaLnBrk="1" hangingPunct="1"/>
            <a:fld id="{7E69CBD8-E676-491F-B220-C08E7ED475BF}" type="slidenum">
              <a:rPr lang="en-GB" sz="900" smtClean="0">
                <a:solidFill>
                  <a:schemeClr val="tx2"/>
                </a:solidFill>
              </a:rPr>
              <a:pPr eaLnBrk="1" hangingPunct="1"/>
              <a:t>10</a:t>
            </a:fld>
            <a:endParaRPr lang="en-GB" sz="900">
              <a:solidFill>
                <a:schemeClr val="tx2"/>
              </a:solidFill>
            </a:endParaRPr>
          </a:p>
        </p:txBody>
      </p:sp>
      <p:sp>
        <p:nvSpPr>
          <p:cNvPr id="9219" name="Rectangle 2"/>
          <p:cNvSpPr>
            <a:spLocks noGrp="1" noChangeArrowheads="1"/>
          </p:cNvSpPr>
          <p:nvPr>
            <p:ph type="title"/>
          </p:nvPr>
        </p:nvSpPr>
        <p:spPr>
          <a:xfrm>
            <a:off x="388789" y="736600"/>
            <a:ext cx="8382000" cy="496888"/>
          </a:xfrm>
        </p:spPr>
        <p:txBody>
          <a:bodyPr/>
          <a:lstStyle/>
          <a:p>
            <a:pPr eaLnBrk="1" hangingPunct="1"/>
            <a:r>
              <a:rPr lang="en-US" dirty="0"/>
              <a:t>Opportunities in Trading and Clearing </a:t>
            </a:r>
            <a:br>
              <a:rPr lang="en-US" dirty="0"/>
            </a:br>
            <a:r>
              <a:rPr lang="en-US" dirty="0" err="1"/>
              <a:t>Eurex</a:t>
            </a:r>
            <a:r>
              <a:rPr lang="en-US" dirty="0"/>
              <a:t> Euro-</a:t>
            </a:r>
            <a:r>
              <a:rPr lang="en-GB" dirty="0"/>
              <a:t>Bono </a:t>
            </a:r>
            <a:r>
              <a:rPr lang="en-US" dirty="0"/>
              <a:t>Futures</a:t>
            </a:r>
          </a:p>
        </p:txBody>
      </p:sp>
      <p:sp>
        <p:nvSpPr>
          <p:cNvPr id="9220" name="Text Box 3"/>
          <p:cNvSpPr txBox="1">
            <a:spLocks noChangeArrowheads="1"/>
          </p:cNvSpPr>
          <p:nvPr/>
        </p:nvSpPr>
        <p:spPr bwMode="auto">
          <a:xfrm>
            <a:off x="2693573" y="2477627"/>
            <a:ext cx="184150" cy="45720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b="1">
                <a:solidFill>
                  <a:schemeClr val="bg1"/>
                </a:solidFill>
                <a:latin typeface="Arial" charset="0"/>
                <a:ea typeface="ＭＳ Ｐゴシック" pitchFamily="34" charset="-128"/>
              </a:defRPr>
            </a:lvl1pPr>
            <a:lvl2pPr marL="742950" indent="-285750" eaLnBrk="0" hangingPunct="0">
              <a:defRPr sz="1200" b="1">
                <a:solidFill>
                  <a:schemeClr val="bg1"/>
                </a:solidFill>
                <a:latin typeface="Arial" charset="0"/>
                <a:ea typeface="ＭＳ Ｐゴシック" pitchFamily="34" charset="-128"/>
              </a:defRPr>
            </a:lvl2pPr>
            <a:lvl3pPr marL="1143000" indent="-228600" eaLnBrk="0" hangingPunct="0">
              <a:defRPr sz="1200" b="1">
                <a:solidFill>
                  <a:schemeClr val="bg1"/>
                </a:solidFill>
                <a:latin typeface="Arial" charset="0"/>
                <a:ea typeface="ＭＳ Ｐゴシック" pitchFamily="34" charset="-128"/>
              </a:defRPr>
            </a:lvl3pPr>
            <a:lvl4pPr marL="1600200" indent="-228600" eaLnBrk="0" hangingPunct="0">
              <a:defRPr sz="1200" b="1">
                <a:solidFill>
                  <a:schemeClr val="bg1"/>
                </a:solidFill>
                <a:latin typeface="Arial" charset="0"/>
                <a:ea typeface="ＭＳ Ｐゴシック" pitchFamily="34" charset="-128"/>
              </a:defRPr>
            </a:lvl4pPr>
            <a:lvl5pPr marL="2057400" indent="-228600" eaLnBrk="0" hangingPunct="0">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a:spcBef>
                <a:spcPct val="0"/>
              </a:spcBef>
              <a:buFontTx/>
              <a:buNone/>
            </a:pPr>
            <a:endParaRPr lang="en-US" sz="2400" b="0">
              <a:solidFill>
                <a:schemeClr val="tx1"/>
              </a:solidFill>
              <a:latin typeface="Times New Roman" pitchFamily="18" charset="0"/>
            </a:endParaRPr>
          </a:p>
        </p:txBody>
      </p:sp>
      <p:sp>
        <p:nvSpPr>
          <p:cNvPr id="9221" name="AutoShape 4"/>
          <p:cNvSpPr>
            <a:spLocks noChangeArrowheads="1"/>
          </p:cNvSpPr>
          <p:nvPr/>
        </p:nvSpPr>
        <p:spPr bwMode="auto">
          <a:xfrm>
            <a:off x="410748" y="1872790"/>
            <a:ext cx="1366838" cy="611187"/>
          </a:xfrm>
          <a:prstGeom prst="roundRect">
            <a:avLst>
              <a:gd name="adj" fmla="val 0"/>
            </a:avLst>
          </a:prstGeom>
          <a:solidFill>
            <a:srgbClr val="003772"/>
          </a:solidFill>
          <a:ln>
            <a:noFill/>
          </a:ln>
          <a:effectLst/>
        </p:spPr>
        <p:txBody>
          <a:bodyPr wrap="none" lIns="72000" tIns="0" rIns="72000" bIns="0" anchor="ctr"/>
          <a:lstStyle/>
          <a:p>
            <a:pPr>
              <a:tabLst>
                <a:tab pos="271463" algn="l"/>
              </a:tabLst>
            </a:pPr>
            <a:r>
              <a:rPr lang="en-US" sz="1300"/>
              <a:t>Hedging</a:t>
            </a:r>
          </a:p>
        </p:txBody>
      </p:sp>
      <p:sp>
        <p:nvSpPr>
          <p:cNvPr id="9222" name="AutoShape 5"/>
          <p:cNvSpPr>
            <a:spLocks noChangeArrowheads="1"/>
          </p:cNvSpPr>
          <p:nvPr/>
        </p:nvSpPr>
        <p:spPr bwMode="auto">
          <a:xfrm>
            <a:off x="1922048" y="1872790"/>
            <a:ext cx="6408738" cy="611187"/>
          </a:xfrm>
          <a:prstGeom prst="roundRect">
            <a:avLst>
              <a:gd name="adj" fmla="val 0"/>
            </a:avLst>
          </a:prstGeom>
          <a:solidFill>
            <a:schemeClr val="accent2"/>
          </a:solidFill>
          <a:ln w="19050" algn="ctr">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72000" bIns="0" anchor="ctr"/>
          <a:lstStyle/>
          <a:p>
            <a:pPr algn="l" eaLnBrk="0" hangingPunct="0">
              <a:spcBef>
                <a:spcPct val="0"/>
              </a:spcBef>
              <a:buFontTx/>
              <a:buNone/>
              <a:tabLst>
                <a:tab pos="271463" algn="l"/>
              </a:tabLst>
            </a:pPr>
            <a:r>
              <a:rPr lang="en-US" sz="1300" b="0" dirty="0">
                <a:solidFill>
                  <a:schemeClr val="tx1"/>
                </a:solidFill>
              </a:rPr>
              <a:t>Offer the market an instrument to hedge Spanish debt on-exchange, and remove the basis risk currently present when hedging with BTP Futures.</a:t>
            </a:r>
          </a:p>
        </p:txBody>
      </p:sp>
      <p:sp>
        <p:nvSpPr>
          <p:cNvPr id="9223" name="AutoShape 6"/>
          <p:cNvSpPr>
            <a:spLocks noChangeArrowheads="1"/>
          </p:cNvSpPr>
          <p:nvPr/>
        </p:nvSpPr>
        <p:spPr bwMode="auto">
          <a:xfrm>
            <a:off x="409161" y="2609390"/>
            <a:ext cx="1366837" cy="612775"/>
          </a:xfrm>
          <a:prstGeom prst="roundRect">
            <a:avLst>
              <a:gd name="adj" fmla="val 0"/>
            </a:avLst>
          </a:prstGeom>
          <a:solidFill>
            <a:srgbClr val="003772"/>
          </a:solidFill>
          <a:ln>
            <a:noFill/>
          </a:ln>
          <a:effectLst/>
        </p:spPr>
        <p:txBody>
          <a:bodyPr lIns="72000" tIns="0" rIns="72000" bIns="0" anchor="ctr"/>
          <a:lstStyle/>
          <a:p>
            <a:pPr>
              <a:tabLst>
                <a:tab pos="271463" algn="l"/>
              </a:tabLst>
            </a:pPr>
            <a:r>
              <a:rPr lang="en-US" sz="1300" dirty="0"/>
              <a:t>Spread Opportunities</a:t>
            </a:r>
          </a:p>
        </p:txBody>
      </p:sp>
      <p:sp>
        <p:nvSpPr>
          <p:cNvPr id="9224" name="AutoShape 7"/>
          <p:cNvSpPr>
            <a:spLocks noChangeArrowheads="1"/>
          </p:cNvSpPr>
          <p:nvPr/>
        </p:nvSpPr>
        <p:spPr bwMode="auto">
          <a:xfrm>
            <a:off x="1922048" y="2618915"/>
            <a:ext cx="6408738" cy="612775"/>
          </a:xfrm>
          <a:prstGeom prst="roundRect">
            <a:avLst>
              <a:gd name="adj" fmla="val 0"/>
            </a:avLst>
          </a:prstGeom>
          <a:solidFill>
            <a:schemeClr val="accent2"/>
          </a:solidFill>
          <a:ln w="19050" algn="ctr">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72000" bIns="0" anchor="ctr"/>
          <a:lstStyle/>
          <a:p>
            <a:pPr algn="l" eaLnBrk="0" hangingPunct="0">
              <a:spcBef>
                <a:spcPct val="0"/>
              </a:spcBef>
              <a:buFontTx/>
              <a:buNone/>
              <a:tabLst>
                <a:tab pos="271463" algn="l"/>
              </a:tabLst>
            </a:pPr>
            <a:r>
              <a:rPr lang="en-GB" sz="1300" b="0" dirty="0">
                <a:solidFill>
                  <a:schemeClr val="tx1"/>
                </a:solidFill>
              </a:rPr>
              <a:t>Offer the market an alternative to cash bonds to trade the respective yield spread between </a:t>
            </a:r>
            <a:r>
              <a:rPr lang="en-GB" sz="1300" b="0">
                <a:solidFill>
                  <a:schemeClr val="tx1"/>
                </a:solidFill>
              </a:rPr>
              <a:t>German (or other European sovereign) and </a:t>
            </a:r>
            <a:r>
              <a:rPr lang="en-GB" sz="1300" b="0" dirty="0">
                <a:solidFill>
                  <a:schemeClr val="tx1"/>
                </a:solidFill>
              </a:rPr>
              <a:t>Spanish debt.</a:t>
            </a:r>
            <a:endParaRPr lang="en-US" sz="1300" b="0" dirty="0">
              <a:solidFill>
                <a:schemeClr val="tx1"/>
              </a:solidFill>
            </a:endParaRPr>
          </a:p>
        </p:txBody>
      </p:sp>
      <p:sp>
        <p:nvSpPr>
          <p:cNvPr id="9225" name="AutoShape 8"/>
          <p:cNvSpPr>
            <a:spLocks noChangeArrowheads="1"/>
          </p:cNvSpPr>
          <p:nvPr/>
        </p:nvSpPr>
        <p:spPr bwMode="auto">
          <a:xfrm>
            <a:off x="410748" y="3352340"/>
            <a:ext cx="1366838" cy="611187"/>
          </a:xfrm>
          <a:prstGeom prst="roundRect">
            <a:avLst>
              <a:gd name="adj" fmla="val 0"/>
            </a:avLst>
          </a:prstGeom>
          <a:solidFill>
            <a:srgbClr val="003772"/>
          </a:solidFill>
          <a:ln>
            <a:noFill/>
          </a:ln>
          <a:effectLst/>
        </p:spPr>
        <p:txBody>
          <a:bodyPr lIns="72000" tIns="0" rIns="72000" bIns="0" anchor="ctr"/>
          <a:lstStyle/>
          <a:p>
            <a:pPr>
              <a:tabLst>
                <a:tab pos="271463" algn="l"/>
              </a:tabLst>
            </a:pPr>
            <a:r>
              <a:rPr lang="en-US" sz="1300" dirty="0"/>
              <a:t>Basis Trading</a:t>
            </a:r>
          </a:p>
        </p:txBody>
      </p:sp>
      <p:sp>
        <p:nvSpPr>
          <p:cNvPr id="9226" name="AutoShape 9"/>
          <p:cNvSpPr>
            <a:spLocks noChangeArrowheads="1"/>
          </p:cNvSpPr>
          <p:nvPr/>
        </p:nvSpPr>
        <p:spPr bwMode="auto">
          <a:xfrm>
            <a:off x="1922048" y="3361865"/>
            <a:ext cx="6408738" cy="611187"/>
          </a:xfrm>
          <a:prstGeom prst="roundRect">
            <a:avLst>
              <a:gd name="adj" fmla="val 0"/>
            </a:avLst>
          </a:prstGeom>
          <a:solidFill>
            <a:schemeClr val="accent2"/>
          </a:solidFill>
          <a:ln w="19050" algn="ctr">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72000" bIns="0" anchor="ctr"/>
          <a:lstStyle/>
          <a:p>
            <a:pPr algn="l" eaLnBrk="0" hangingPunct="0">
              <a:spcBef>
                <a:spcPct val="0"/>
              </a:spcBef>
              <a:buFontTx/>
              <a:buNone/>
              <a:tabLst>
                <a:tab pos="271463" algn="l"/>
              </a:tabLst>
            </a:pPr>
            <a:r>
              <a:rPr lang="en-GB" sz="1300" b="0" dirty="0">
                <a:solidFill>
                  <a:schemeClr val="tx1"/>
                </a:solidFill>
              </a:rPr>
              <a:t>Present an opportunity to trade the basis on Spanish debt instruments and therefore complement the Spanish cash market.</a:t>
            </a:r>
            <a:endParaRPr lang="de-DE" sz="1300" b="0" dirty="0">
              <a:solidFill>
                <a:schemeClr val="tx1"/>
              </a:solidFill>
            </a:endParaRPr>
          </a:p>
        </p:txBody>
      </p:sp>
      <p:sp>
        <p:nvSpPr>
          <p:cNvPr id="9227" name="AutoShape 10"/>
          <p:cNvSpPr>
            <a:spLocks noChangeArrowheads="1"/>
          </p:cNvSpPr>
          <p:nvPr/>
        </p:nvSpPr>
        <p:spPr bwMode="auto">
          <a:xfrm>
            <a:off x="409161" y="4092115"/>
            <a:ext cx="1368425" cy="719137"/>
          </a:xfrm>
          <a:prstGeom prst="roundRect">
            <a:avLst>
              <a:gd name="adj" fmla="val 0"/>
            </a:avLst>
          </a:prstGeom>
          <a:solidFill>
            <a:srgbClr val="003772"/>
          </a:solidFill>
          <a:ln w="19050" algn="ctr">
            <a:solidFill>
              <a:schemeClr val="bg1"/>
            </a:solidFill>
            <a:round/>
            <a:headEnd/>
            <a:tailEnd/>
          </a:ln>
          <a:effectLst/>
        </p:spPr>
        <p:txBody>
          <a:bodyPr lIns="72000" tIns="0" rIns="72000" bIns="0" anchor="ctr"/>
          <a:lstStyle/>
          <a:p>
            <a:pPr>
              <a:tabLst>
                <a:tab pos="271463" algn="l"/>
              </a:tabLst>
            </a:pPr>
            <a:r>
              <a:rPr lang="en-US" sz="1300" dirty="0" err="1"/>
              <a:t>Eurex</a:t>
            </a:r>
            <a:r>
              <a:rPr lang="en-US" sz="1300" dirty="0"/>
              <a:t> Clearing</a:t>
            </a:r>
          </a:p>
        </p:txBody>
      </p:sp>
      <p:sp>
        <p:nvSpPr>
          <p:cNvPr id="9229" name="AutoShape 12"/>
          <p:cNvSpPr>
            <a:spLocks noChangeArrowheads="1"/>
          </p:cNvSpPr>
          <p:nvPr/>
        </p:nvSpPr>
        <p:spPr bwMode="auto">
          <a:xfrm>
            <a:off x="1922048" y="4101640"/>
            <a:ext cx="6440488" cy="709612"/>
          </a:xfrm>
          <a:prstGeom prst="roundRect">
            <a:avLst>
              <a:gd name="adj" fmla="val 0"/>
            </a:avLst>
          </a:prstGeom>
          <a:solidFill>
            <a:schemeClr val="accent2"/>
          </a:solidFill>
          <a:ln w="19050" algn="ctr">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72000" bIns="0" anchor="ctr"/>
          <a:lstStyle/>
          <a:p>
            <a:pPr algn="l" eaLnBrk="0" hangingPunct="0">
              <a:spcBef>
                <a:spcPct val="0"/>
              </a:spcBef>
              <a:buFontTx/>
              <a:buNone/>
              <a:tabLst>
                <a:tab pos="271463" algn="l"/>
              </a:tabLst>
            </a:pPr>
            <a:endParaRPr lang="en-US" sz="1300" b="0" dirty="0">
              <a:solidFill>
                <a:schemeClr val="tx1"/>
              </a:solidFill>
            </a:endParaRPr>
          </a:p>
          <a:p>
            <a:pPr algn="l" eaLnBrk="0" hangingPunct="0">
              <a:spcBef>
                <a:spcPct val="0"/>
              </a:spcBef>
              <a:buFontTx/>
              <a:buNone/>
              <a:tabLst>
                <a:tab pos="271463" algn="l"/>
              </a:tabLst>
            </a:pPr>
            <a:r>
              <a:rPr lang="en-GB" sz="1300" b="0" dirty="0">
                <a:solidFill>
                  <a:schemeClr val="tx1"/>
                </a:solidFill>
              </a:rPr>
              <a:t>Offer reduced counterparty risk and </a:t>
            </a:r>
            <a:r>
              <a:rPr lang="en-US" sz="1300" b="0" dirty="0">
                <a:solidFill>
                  <a:schemeClr val="tx1"/>
                </a:solidFill>
              </a:rPr>
              <a:t>margin off-sets against all other </a:t>
            </a:r>
            <a:r>
              <a:rPr lang="en-US" sz="1300" b="0" dirty="0" err="1">
                <a:solidFill>
                  <a:schemeClr val="tx1"/>
                </a:solidFill>
              </a:rPr>
              <a:t>Eurex</a:t>
            </a:r>
            <a:r>
              <a:rPr lang="en-US" sz="1300" b="0" dirty="0">
                <a:solidFill>
                  <a:schemeClr val="tx1"/>
                </a:solidFill>
              </a:rPr>
              <a:t> Fixed Income Futures positions.</a:t>
            </a:r>
          </a:p>
          <a:p>
            <a:pPr algn="l" eaLnBrk="0" hangingPunct="0">
              <a:spcBef>
                <a:spcPct val="0"/>
              </a:spcBef>
              <a:buFontTx/>
              <a:buNone/>
              <a:tabLst>
                <a:tab pos="271463" algn="l"/>
              </a:tabLst>
            </a:pPr>
            <a:endParaRPr lang="en-US" sz="1300" b="0" dirty="0">
              <a:solidFill>
                <a:schemeClr val="tx1"/>
              </a:solidFill>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92113" y="729952"/>
            <a:ext cx="8382000" cy="496888"/>
          </a:xfrm>
        </p:spPr>
        <p:txBody>
          <a:bodyPr/>
          <a:lstStyle/>
          <a:p>
            <a:r>
              <a:rPr lang="en-GB" dirty="0"/>
              <a:t>Trade Entry Services (TES)</a:t>
            </a:r>
          </a:p>
        </p:txBody>
      </p:sp>
      <p:sp>
        <p:nvSpPr>
          <p:cNvPr id="10243" name="Slide Number Placeholder 3"/>
          <p:cNvSpPr>
            <a:spLocks noGrp="1"/>
          </p:cNvSpPr>
          <p:nvPr>
            <p:ph type="sldNum" sz="quarter" idx="10"/>
          </p:nvPr>
        </p:nvSpPr>
        <p:spPr>
          <a:noFill/>
        </p:spPr>
        <p:txBody>
          <a:bodyPr/>
          <a:lstStyle>
            <a:lvl1pPr eaLnBrk="0" hangingPunct="0">
              <a:defRPr sz="1200" b="1">
                <a:solidFill>
                  <a:schemeClr val="bg1"/>
                </a:solidFill>
                <a:latin typeface="Arial" charset="0"/>
                <a:ea typeface="ＭＳ Ｐゴシック" pitchFamily="34" charset="-128"/>
              </a:defRPr>
            </a:lvl1pPr>
            <a:lvl2pPr marL="742950" indent="-285750" eaLnBrk="0" hangingPunct="0">
              <a:defRPr sz="1200" b="1">
                <a:solidFill>
                  <a:schemeClr val="bg1"/>
                </a:solidFill>
                <a:latin typeface="Arial" charset="0"/>
                <a:ea typeface="ＭＳ Ｐゴシック" pitchFamily="34" charset="-128"/>
              </a:defRPr>
            </a:lvl2pPr>
            <a:lvl3pPr marL="1143000" indent="-228600" eaLnBrk="0" hangingPunct="0">
              <a:defRPr sz="1200" b="1">
                <a:solidFill>
                  <a:schemeClr val="bg1"/>
                </a:solidFill>
                <a:latin typeface="Arial" charset="0"/>
                <a:ea typeface="ＭＳ Ｐゴシック" pitchFamily="34" charset="-128"/>
              </a:defRPr>
            </a:lvl3pPr>
            <a:lvl4pPr marL="1600200" indent="-228600" eaLnBrk="0" hangingPunct="0">
              <a:defRPr sz="1200" b="1">
                <a:solidFill>
                  <a:schemeClr val="bg1"/>
                </a:solidFill>
                <a:latin typeface="Arial" charset="0"/>
                <a:ea typeface="ＭＳ Ｐゴシック" pitchFamily="34" charset="-128"/>
              </a:defRPr>
            </a:lvl4pPr>
            <a:lvl5pPr marL="2057400" indent="-228600" eaLnBrk="0" hangingPunct="0">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eaLnBrk="1" hangingPunct="1"/>
            <a:fld id="{2B857AA2-0103-485E-85FE-B827230AE503}" type="slidenum">
              <a:rPr lang="en-GB" sz="900" smtClean="0">
                <a:solidFill>
                  <a:schemeClr val="tx2"/>
                </a:solidFill>
              </a:rPr>
              <a:pPr eaLnBrk="1" hangingPunct="1"/>
              <a:t>11</a:t>
            </a:fld>
            <a:endParaRPr lang="en-GB" sz="900" dirty="0">
              <a:solidFill>
                <a:schemeClr val="tx2"/>
              </a:solidFill>
            </a:endParaRPr>
          </a:p>
        </p:txBody>
      </p:sp>
      <p:sp>
        <p:nvSpPr>
          <p:cNvPr id="10246" name="AutoShape 5"/>
          <p:cNvSpPr>
            <a:spLocks noChangeArrowheads="1"/>
          </p:cNvSpPr>
          <p:nvPr/>
        </p:nvSpPr>
        <p:spPr bwMode="auto">
          <a:xfrm>
            <a:off x="400115" y="1557999"/>
            <a:ext cx="7920038" cy="611187"/>
          </a:xfrm>
          <a:prstGeom prst="roundRect">
            <a:avLst>
              <a:gd name="adj" fmla="val 0"/>
            </a:avLst>
          </a:prstGeom>
          <a:solidFill>
            <a:srgbClr val="CCD6E3"/>
          </a:solidFill>
          <a:ln w="19050" algn="ctr">
            <a:noFill/>
            <a:round/>
            <a:headEnd/>
            <a:tailEnd/>
          </a:ln>
          <a:effectLst/>
        </p:spPr>
        <p:txBody>
          <a:bodyPr lIns="72000" tIns="0" rIns="72000" bIns="0" anchor="ctr"/>
          <a:lstStyle/>
          <a:p>
            <a:pPr algn="l" eaLnBrk="0" hangingPunct="0">
              <a:spcBef>
                <a:spcPct val="0"/>
              </a:spcBef>
              <a:buFontTx/>
              <a:buNone/>
              <a:tabLst>
                <a:tab pos="271463" algn="l"/>
              </a:tabLst>
            </a:pPr>
            <a:r>
              <a:rPr lang="en-US" sz="1300" b="0" dirty="0">
                <a:solidFill>
                  <a:schemeClr val="tx1"/>
                </a:solidFill>
              </a:rPr>
              <a:t>The </a:t>
            </a:r>
            <a:r>
              <a:rPr lang="en-US" sz="1300" b="0" dirty="0" err="1">
                <a:solidFill>
                  <a:schemeClr val="tx1"/>
                </a:solidFill>
              </a:rPr>
              <a:t>Eurex</a:t>
            </a:r>
            <a:r>
              <a:rPr lang="en-US" sz="1300" b="0" dirty="0">
                <a:solidFill>
                  <a:schemeClr val="tx1"/>
                </a:solidFill>
              </a:rPr>
              <a:t> Euro-Bono Futures can also be traded outside the order book on a bilateral basis, and subsequently booked to </a:t>
            </a:r>
            <a:r>
              <a:rPr lang="en-US" sz="1300" b="0" dirty="0" err="1">
                <a:solidFill>
                  <a:schemeClr val="tx1"/>
                </a:solidFill>
              </a:rPr>
              <a:t>Eurex</a:t>
            </a:r>
            <a:r>
              <a:rPr lang="en-US" sz="1300" b="0" dirty="0">
                <a:solidFill>
                  <a:schemeClr val="tx1"/>
                </a:solidFill>
              </a:rPr>
              <a:t> Clearing through the use of our Trade Entry Services.</a:t>
            </a:r>
          </a:p>
        </p:txBody>
      </p:sp>
      <p:sp>
        <p:nvSpPr>
          <p:cNvPr id="10247" name="AutoShape 6"/>
          <p:cNvSpPr>
            <a:spLocks noChangeArrowheads="1"/>
          </p:cNvSpPr>
          <p:nvPr/>
        </p:nvSpPr>
        <p:spPr bwMode="auto">
          <a:xfrm>
            <a:off x="398528" y="2332699"/>
            <a:ext cx="1366837" cy="1135062"/>
          </a:xfrm>
          <a:prstGeom prst="roundRect">
            <a:avLst>
              <a:gd name="adj" fmla="val 0"/>
            </a:avLst>
          </a:prstGeom>
          <a:solidFill>
            <a:srgbClr val="003772"/>
          </a:solidFill>
          <a:ln w="19050" algn="ctr">
            <a:noFill/>
            <a:round/>
            <a:headEnd/>
            <a:tailEnd/>
          </a:ln>
          <a:effectLst/>
        </p:spPr>
        <p:txBody>
          <a:bodyPr lIns="72000" tIns="0" rIns="72000" bIns="0" anchor="ctr"/>
          <a:lstStyle/>
          <a:p>
            <a:pPr>
              <a:tabLst>
                <a:tab pos="271463" algn="l"/>
              </a:tabLst>
            </a:pPr>
            <a:r>
              <a:rPr lang="en-US" sz="1300"/>
              <a:t>Block Trading</a:t>
            </a:r>
          </a:p>
        </p:txBody>
      </p:sp>
      <p:sp>
        <p:nvSpPr>
          <p:cNvPr id="10248" name="AutoShape 7"/>
          <p:cNvSpPr>
            <a:spLocks noChangeArrowheads="1"/>
          </p:cNvSpPr>
          <p:nvPr/>
        </p:nvSpPr>
        <p:spPr bwMode="auto">
          <a:xfrm>
            <a:off x="1911415" y="2342224"/>
            <a:ext cx="6408738" cy="1125537"/>
          </a:xfrm>
          <a:prstGeom prst="roundRect">
            <a:avLst>
              <a:gd name="adj" fmla="val 0"/>
            </a:avLst>
          </a:prstGeom>
          <a:solidFill>
            <a:schemeClr val="accent2"/>
          </a:solidFill>
          <a:ln w="19050" algn="ctr">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72000" bIns="0" anchor="ctr"/>
          <a:lstStyle/>
          <a:p>
            <a:pPr algn="l" eaLnBrk="0" hangingPunct="0">
              <a:spcBef>
                <a:spcPct val="0"/>
              </a:spcBef>
              <a:buFontTx/>
              <a:buNone/>
              <a:tabLst>
                <a:tab pos="271463" algn="l"/>
              </a:tabLst>
            </a:pPr>
            <a:r>
              <a:rPr lang="en-US" sz="1300" b="0" dirty="0">
                <a:solidFill>
                  <a:schemeClr val="tx1"/>
                </a:solidFill>
              </a:rPr>
              <a:t>Members are able to enter bilaterally agreed off-order book transactions into the trading and clearing system. Registered block trades are then automatically cleared like regular exchange transactions. The block trade entry facility is fully electronic and integrated into members’ processes (the exchange defines a minimum number of contracts for Block trade – see below).</a:t>
            </a:r>
          </a:p>
        </p:txBody>
      </p:sp>
      <p:sp>
        <p:nvSpPr>
          <p:cNvPr id="10249" name="AutoShape 8"/>
          <p:cNvSpPr>
            <a:spLocks noChangeArrowheads="1"/>
          </p:cNvSpPr>
          <p:nvPr/>
        </p:nvSpPr>
        <p:spPr bwMode="auto">
          <a:xfrm>
            <a:off x="400115" y="3620161"/>
            <a:ext cx="1366838" cy="752475"/>
          </a:xfrm>
          <a:prstGeom prst="roundRect">
            <a:avLst>
              <a:gd name="adj" fmla="val 0"/>
            </a:avLst>
          </a:prstGeom>
          <a:solidFill>
            <a:srgbClr val="003772"/>
          </a:solidFill>
          <a:ln w="19050" algn="ctr">
            <a:noFill/>
            <a:round/>
            <a:headEnd/>
            <a:tailEnd/>
          </a:ln>
          <a:effectLst/>
        </p:spPr>
        <p:txBody>
          <a:bodyPr lIns="72000" tIns="0" rIns="72000" bIns="0" anchor="ctr"/>
          <a:lstStyle/>
          <a:p>
            <a:pPr>
              <a:tabLst>
                <a:tab pos="271463" algn="l"/>
              </a:tabLst>
            </a:pPr>
            <a:r>
              <a:rPr lang="en-US" sz="1300" dirty="0"/>
              <a:t>Basis Trading</a:t>
            </a:r>
          </a:p>
        </p:txBody>
      </p:sp>
      <p:sp>
        <p:nvSpPr>
          <p:cNvPr id="10250" name="AutoShape 9"/>
          <p:cNvSpPr>
            <a:spLocks noChangeArrowheads="1"/>
          </p:cNvSpPr>
          <p:nvPr/>
        </p:nvSpPr>
        <p:spPr bwMode="auto">
          <a:xfrm>
            <a:off x="1911415" y="3620161"/>
            <a:ext cx="6408738" cy="762000"/>
          </a:xfrm>
          <a:prstGeom prst="roundRect">
            <a:avLst>
              <a:gd name="adj" fmla="val 0"/>
            </a:avLst>
          </a:prstGeom>
          <a:solidFill>
            <a:schemeClr val="accent2"/>
          </a:solidFill>
          <a:ln w="19050" algn="ctr">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72000" bIns="0" anchor="ctr"/>
          <a:lstStyle/>
          <a:p>
            <a:pPr algn="l" eaLnBrk="0" hangingPunct="0">
              <a:spcBef>
                <a:spcPct val="0"/>
              </a:spcBef>
              <a:tabLst>
                <a:tab pos="271463" algn="l"/>
              </a:tabLst>
            </a:pPr>
            <a:r>
              <a:rPr lang="en-US" sz="1300" b="0" dirty="0">
                <a:solidFill>
                  <a:schemeClr val="tx1"/>
                </a:solidFill>
              </a:rPr>
              <a:t>Basis trading can also be facilitated by the Exchange for Physicals (EFP) and Exchange for Swaps (EFS) functionalities. </a:t>
            </a:r>
          </a:p>
        </p:txBody>
      </p:sp>
      <p:sp>
        <p:nvSpPr>
          <p:cNvPr id="10" name="AutoShape 8"/>
          <p:cNvSpPr>
            <a:spLocks noChangeArrowheads="1"/>
          </p:cNvSpPr>
          <p:nvPr/>
        </p:nvSpPr>
        <p:spPr bwMode="auto">
          <a:xfrm>
            <a:off x="400115" y="4620286"/>
            <a:ext cx="1366838" cy="752475"/>
          </a:xfrm>
          <a:prstGeom prst="roundRect">
            <a:avLst>
              <a:gd name="adj" fmla="val 0"/>
            </a:avLst>
          </a:prstGeom>
          <a:solidFill>
            <a:srgbClr val="003772"/>
          </a:solidFill>
          <a:ln w="19050" algn="ctr">
            <a:noFill/>
            <a:round/>
            <a:headEnd/>
            <a:tailEnd/>
          </a:ln>
          <a:effectLst/>
        </p:spPr>
        <p:txBody>
          <a:bodyPr lIns="72000" tIns="0" rIns="72000" bIns="0" anchor="ctr"/>
          <a:lstStyle/>
          <a:p>
            <a:pPr>
              <a:tabLst>
                <a:tab pos="271463" algn="l"/>
              </a:tabLst>
            </a:pPr>
            <a:r>
              <a:rPr lang="en-US" sz="1300" dirty="0"/>
              <a:t>Minimum Entry Size for Block Trades</a:t>
            </a:r>
          </a:p>
        </p:txBody>
      </p:sp>
      <p:sp>
        <p:nvSpPr>
          <p:cNvPr id="11" name="AutoShape 9"/>
          <p:cNvSpPr>
            <a:spLocks noChangeArrowheads="1"/>
          </p:cNvSpPr>
          <p:nvPr/>
        </p:nvSpPr>
        <p:spPr bwMode="auto">
          <a:xfrm>
            <a:off x="1911415" y="4610761"/>
            <a:ext cx="6408738" cy="762000"/>
          </a:xfrm>
          <a:prstGeom prst="roundRect">
            <a:avLst>
              <a:gd name="adj" fmla="val 0"/>
            </a:avLst>
          </a:prstGeom>
          <a:solidFill>
            <a:schemeClr val="accent2"/>
          </a:solidFill>
          <a:ln w="19050" algn="ctr">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72000" bIns="0" anchor="ctr"/>
          <a:lstStyle/>
          <a:p>
            <a:pPr algn="l">
              <a:lnSpc>
                <a:spcPct val="115000"/>
              </a:lnSpc>
              <a:spcAft>
                <a:spcPts val="0"/>
              </a:spcAft>
            </a:pPr>
            <a:endParaRPr lang="en-US" sz="1300" b="0" dirty="0">
              <a:solidFill>
                <a:schemeClr val="tx1"/>
              </a:solidFill>
            </a:endParaRPr>
          </a:p>
          <a:p>
            <a:pPr algn="l">
              <a:lnSpc>
                <a:spcPct val="115000"/>
              </a:lnSpc>
              <a:spcAft>
                <a:spcPts val="0"/>
              </a:spcAft>
            </a:pPr>
            <a:r>
              <a:rPr lang="en-US" sz="1300" b="0" dirty="0">
                <a:solidFill>
                  <a:schemeClr val="tx1"/>
                </a:solidFill>
              </a:rPr>
              <a:t>250 contracts. There are no minimum entry size restrictions for EFP or EFS.</a:t>
            </a:r>
          </a:p>
          <a:p>
            <a:pPr algn="l">
              <a:lnSpc>
                <a:spcPct val="115000"/>
              </a:lnSpc>
              <a:spcAft>
                <a:spcPts val="0"/>
              </a:spcAft>
            </a:pPr>
            <a:endParaRPr lang="en-GB" sz="1300" b="0" dirty="0">
              <a:solidFill>
                <a:schemeClr val="tx1"/>
              </a:solidFill>
            </a:endParaRP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Rectangle 4"/>
          <p:cNvSpPr>
            <a:spLocks noGrp="1" noChangeArrowheads="1"/>
          </p:cNvSpPr>
          <p:nvPr>
            <p:ph type="body" idx="1"/>
          </p:nvPr>
        </p:nvSpPr>
        <p:spPr>
          <a:xfrm>
            <a:off x="388938" y="1471613"/>
            <a:ext cx="8367436" cy="4508260"/>
          </a:xfrm>
          <a:noFill/>
        </p:spPr>
        <p:txBody>
          <a:bodyPr/>
          <a:lstStyle/>
          <a:p>
            <a:pPr marL="0" indent="0">
              <a:buNone/>
            </a:pPr>
            <a:endParaRPr lang="en-GB" sz="1600" dirty="0"/>
          </a:p>
          <a:p>
            <a:pPr>
              <a:lnSpc>
                <a:spcPct val="200000"/>
              </a:lnSpc>
            </a:pPr>
            <a:endParaRPr lang="en-US" sz="1600" dirty="0"/>
          </a:p>
        </p:txBody>
      </p:sp>
      <p:sp>
        <p:nvSpPr>
          <p:cNvPr id="5" name="Slide Number Placeholder 3"/>
          <p:cNvSpPr>
            <a:spLocks noGrp="1"/>
          </p:cNvSpPr>
          <p:nvPr>
            <p:ph type="sldNum" sz="quarter" idx="10"/>
          </p:nvPr>
        </p:nvSpPr>
        <p:spPr>
          <a:xfrm>
            <a:off x="8440040" y="6496050"/>
            <a:ext cx="333375" cy="136525"/>
          </a:xfrm>
        </p:spPr>
        <p:txBody>
          <a:bodyPr/>
          <a:lstStyle/>
          <a:p>
            <a:fld id="{27DD3347-BB66-4897-B7DB-BD555D779B7D}" type="slidenum">
              <a:rPr lang="en-GB"/>
              <a:pPr/>
              <a:t>12</a:t>
            </a:fld>
            <a:endParaRPr lang="en-GB" dirty="0"/>
          </a:p>
        </p:txBody>
      </p:sp>
      <p:sp>
        <p:nvSpPr>
          <p:cNvPr id="77827" name="Rectangle 3"/>
          <p:cNvSpPr>
            <a:spLocks noGrp="1" noChangeArrowheads="1"/>
          </p:cNvSpPr>
          <p:nvPr>
            <p:ph type="title"/>
          </p:nvPr>
        </p:nvSpPr>
        <p:spPr>
          <a:xfrm>
            <a:off x="401841" y="832655"/>
            <a:ext cx="8382000" cy="496888"/>
          </a:xfrm>
        </p:spPr>
        <p:txBody>
          <a:bodyPr/>
          <a:lstStyle/>
          <a:p>
            <a:r>
              <a:rPr lang="en-US" dirty="0"/>
              <a:t>Contacts</a:t>
            </a:r>
            <a:br>
              <a:rPr lang="en-US" dirty="0"/>
            </a:br>
            <a:endParaRPr lang="en-US" dirty="0"/>
          </a:p>
        </p:txBody>
      </p:sp>
      <p:sp>
        <p:nvSpPr>
          <p:cNvPr id="7" name="Rectangle 6"/>
          <p:cNvSpPr>
            <a:spLocks noChangeArrowheads="1"/>
          </p:cNvSpPr>
          <p:nvPr/>
        </p:nvSpPr>
        <p:spPr bwMode="auto">
          <a:xfrm>
            <a:off x="461602" y="4345784"/>
            <a:ext cx="2517775" cy="185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7FC34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nchor="ctr"/>
          <a:lstStyle/>
          <a:p>
            <a:pPr algn="l">
              <a:buClr>
                <a:schemeClr val="tx2"/>
              </a:buClr>
              <a:tabLst>
                <a:tab pos="271463" algn="l"/>
              </a:tabLst>
            </a:pPr>
            <a:r>
              <a:rPr lang="en-US" sz="900" dirty="0">
                <a:solidFill>
                  <a:schemeClr val="tx1"/>
                </a:solidFill>
              </a:rPr>
              <a:t>Francesca Dell’Era</a:t>
            </a:r>
            <a:endParaRPr lang="en-US" sz="900" b="0" dirty="0">
              <a:solidFill>
                <a:schemeClr val="tx1"/>
              </a:solidFill>
            </a:endParaRPr>
          </a:p>
          <a:p>
            <a:pPr algn="l">
              <a:spcBef>
                <a:spcPct val="0"/>
              </a:spcBef>
              <a:buClr>
                <a:schemeClr val="tx2"/>
              </a:buClr>
              <a:tabLst>
                <a:tab pos="271463" algn="l"/>
              </a:tabLst>
            </a:pPr>
            <a:endParaRPr lang="en-US" sz="900" b="0" dirty="0">
              <a:solidFill>
                <a:schemeClr val="tx1"/>
              </a:solidFill>
            </a:endParaRPr>
          </a:p>
          <a:p>
            <a:pPr algn="l">
              <a:spcBef>
                <a:spcPct val="0"/>
              </a:spcBef>
              <a:buClr>
                <a:schemeClr val="tx2"/>
              </a:buClr>
              <a:tabLst>
                <a:tab pos="271463" algn="l"/>
              </a:tabLst>
            </a:pPr>
            <a:r>
              <a:rPr lang="en-US" sz="900" b="0" dirty="0" err="1">
                <a:solidFill>
                  <a:schemeClr val="tx1"/>
                </a:solidFill>
              </a:rPr>
              <a:t>Eurex</a:t>
            </a:r>
            <a:r>
              <a:rPr lang="en-US" sz="900" b="0" dirty="0">
                <a:solidFill>
                  <a:schemeClr val="tx1"/>
                </a:solidFill>
              </a:rPr>
              <a:t> Global Derivatives AG</a:t>
            </a:r>
            <a:br>
              <a:rPr lang="en-US" sz="900" dirty="0">
                <a:solidFill>
                  <a:schemeClr val="tx1"/>
                </a:solidFill>
              </a:rPr>
            </a:br>
            <a:r>
              <a:rPr lang="en-US" sz="900" b="0" dirty="0" err="1">
                <a:solidFill>
                  <a:schemeClr val="tx1"/>
                </a:solidFill>
              </a:rPr>
              <a:t>Baarerstrasse</a:t>
            </a:r>
            <a:r>
              <a:rPr lang="en-US" sz="900" b="0" dirty="0">
                <a:solidFill>
                  <a:schemeClr val="tx1"/>
                </a:solidFill>
              </a:rPr>
              <a:t> 135</a:t>
            </a:r>
            <a:br>
              <a:rPr lang="en-GB" sz="900" b="0" dirty="0">
                <a:solidFill>
                  <a:schemeClr val="tx1"/>
                </a:solidFill>
              </a:rPr>
            </a:br>
            <a:r>
              <a:rPr lang="en-GB" sz="900" b="0" dirty="0">
                <a:solidFill>
                  <a:schemeClr val="tx1"/>
                </a:solidFill>
              </a:rPr>
              <a:t>6300 Zug</a:t>
            </a:r>
          </a:p>
          <a:p>
            <a:pPr algn="l">
              <a:spcBef>
                <a:spcPct val="0"/>
              </a:spcBef>
              <a:buClr>
                <a:schemeClr val="tx2"/>
              </a:buClr>
              <a:tabLst>
                <a:tab pos="271463" algn="l"/>
              </a:tabLst>
            </a:pPr>
            <a:r>
              <a:rPr lang="en-US" sz="900" b="0" dirty="0">
                <a:solidFill>
                  <a:schemeClr val="tx1"/>
                </a:solidFill>
              </a:rPr>
              <a:t>Switzerland</a:t>
            </a:r>
          </a:p>
          <a:p>
            <a:pPr algn="l">
              <a:spcBef>
                <a:spcPct val="0"/>
              </a:spcBef>
              <a:buClr>
                <a:schemeClr val="tx2"/>
              </a:buClr>
              <a:tabLst>
                <a:tab pos="271463" algn="l"/>
              </a:tabLst>
            </a:pPr>
            <a:endParaRPr lang="en-US" sz="900" b="0" dirty="0">
              <a:solidFill>
                <a:schemeClr val="tx1"/>
              </a:solidFill>
            </a:endParaRPr>
          </a:p>
          <a:p>
            <a:pPr algn="l">
              <a:spcBef>
                <a:spcPct val="0"/>
              </a:spcBef>
              <a:buClr>
                <a:schemeClr val="tx2"/>
              </a:buClr>
              <a:tabLst>
                <a:tab pos="271463" algn="l"/>
              </a:tabLst>
            </a:pPr>
            <a:endParaRPr lang="en-US" sz="900" b="0" dirty="0">
              <a:solidFill>
                <a:schemeClr val="tx1"/>
              </a:solidFill>
            </a:endParaRPr>
          </a:p>
          <a:p>
            <a:pPr algn="l">
              <a:spcBef>
                <a:spcPct val="0"/>
              </a:spcBef>
              <a:buClr>
                <a:schemeClr val="tx2"/>
              </a:buClr>
              <a:tabLst>
                <a:tab pos="271463" algn="l"/>
              </a:tabLst>
            </a:pPr>
            <a:r>
              <a:rPr lang="en-US" sz="900" b="0" dirty="0">
                <a:solidFill>
                  <a:schemeClr val="tx1"/>
                </a:solidFill>
              </a:rPr>
              <a:t>P: + 41 (0)43 430 71 23 </a:t>
            </a:r>
            <a:r>
              <a:rPr lang="en-GB" sz="900" b="0" dirty="0">
                <a:solidFill>
                  <a:schemeClr val="tx1"/>
                </a:solidFill>
              </a:rPr>
              <a:t>francesca.dellera@eurexchange.com</a:t>
            </a:r>
          </a:p>
          <a:p>
            <a:pPr algn="l">
              <a:spcBef>
                <a:spcPct val="0"/>
              </a:spcBef>
              <a:buClr>
                <a:schemeClr val="tx2"/>
              </a:buClr>
              <a:tabLst>
                <a:tab pos="271463" algn="l"/>
              </a:tabLst>
            </a:pPr>
            <a:endParaRPr lang="en-US" sz="900" b="0" dirty="0">
              <a:solidFill>
                <a:schemeClr val="tx1"/>
              </a:solidFill>
            </a:endParaRPr>
          </a:p>
          <a:p>
            <a:pPr algn="l">
              <a:spcBef>
                <a:spcPct val="0"/>
              </a:spcBef>
              <a:buClr>
                <a:schemeClr val="tx2"/>
              </a:buClr>
              <a:buFontTx/>
              <a:buChar char="•"/>
              <a:tabLst>
                <a:tab pos="271463" algn="l"/>
              </a:tabLst>
            </a:pPr>
            <a:endParaRPr lang="en-US" sz="900" b="0" dirty="0">
              <a:solidFill>
                <a:schemeClr val="tx1"/>
              </a:solidFill>
            </a:endParaRPr>
          </a:p>
        </p:txBody>
      </p:sp>
      <p:sp>
        <p:nvSpPr>
          <p:cNvPr id="8" name="Rectangle 7"/>
          <p:cNvSpPr>
            <a:spLocks noChangeArrowheads="1"/>
          </p:cNvSpPr>
          <p:nvPr/>
        </p:nvSpPr>
        <p:spPr bwMode="auto">
          <a:xfrm>
            <a:off x="3192124" y="1980123"/>
            <a:ext cx="2568575" cy="185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7FC34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nchor="ctr"/>
          <a:lstStyle/>
          <a:p>
            <a:pPr algn="l">
              <a:buClr>
                <a:schemeClr val="tx2"/>
              </a:buClr>
              <a:tabLst>
                <a:tab pos="271463" algn="l"/>
              </a:tabLst>
            </a:pPr>
            <a:r>
              <a:rPr lang="en-GB" sz="900" dirty="0">
                <a:solidFill>
                  <a:schemeClr val="tx1"/>
                </a:solidFill>
              </a:rPr>
              <a:t>Andreas </a:t>
            </a:r>
            <a:r>
              <a:rPr lang="en-GB" sz="900" dirty="0" err="1">
                <a:solidFill>
                  <a:schemeClr val="tx1"/>
                </a:solidFill>
              </a:rPr>
              <a:t>Stadelmaier</a:t>
            </a:r>
            <a:endParaRPr lang="en-GB" sz="900" dirty="0">
              <a:solidFill>
                <a:schemeClr val="tx1"/>
              </a:solidFill>
            </a:endParaRPr>
          </a:p>
          <a:p>
            <a:pPr algn="l">
              <a:buClr>
                <a:schemeClr val="tx2"/>
              </a:buClr>
              <a:tabLst>
                <a:tab pos="271463" algn="l"/>
              </a:tabLst>
            </a:pPr>
            <a:endParaRPr lang="en-GB" sz="900" dirty="0">
              <a:solidFill>
                <a:schemeClr val="tx1"/>
              </a:solidFill>
            </a:endParaRPr>
          </a:p>
          <a:p>
            <a:pPr marL="182563" lvl="0" indent="-182563" algn="l" defTabSz="249238" eaLnBrk="0" hangingPunct="0">
              <a:spcBef>
                <a:spcPct val="0"/>
              </a:spcBef>
              <a:buClr>
                <a:srgbClr val="003772"/>
              </a:buClr>
            </a:pPr>
            <a:r>
              <a:rPr lang="de-DE" sz="900" b="0" dirty="0" err="1">
                <a:solidFill>
                  <a:srgbClr val="000000"/>
                </a:solidFill>
              </a:rPr>
              <a:t>Eurex</a:t>
            </a:r>
            <a:r>
              <a:rPr lang="de-DE" sz="900" b="0" dirty="0">
                <a:solidFill>
                  <a:srgbClr val="000000"/>
                </a:solidFill>
              </a:rPr>
              <a:t> Frankfurt AG</a:t>
            </a:r>
          </a:p>
          <a:p>
            <a:pPr marL="182563" lvl="0" indent="-182563" algn="l" defTabSz="249238" eaLnBrk="0" hangingPunct="0">
              <a:spcBef>
                <a:spcPct val="0"/>
              </a:spcBef>
              <a:buClr>
                <a:srgbClr val="003772"/>
              </a:buClr>
            </a:pPr>
            <a:r>
              <a:rPr lang="en-US" sz="900" b="0" dirty="0" err="1">
                <a:solidFill>
                  <a:srgbClr val="000000"/>
                </a:solidFill>
              </a:rPr>
              <a:t>Mergenthalerallee</a:t>
            </a:r>
            <a:r>
              <a:rPr lang="en-US" sz="900" b="0" dirty="0">
                <a:solidFill>
                  <a:srgbClr val="000000"/>
                </a:solidFill>
              </a:rPr>
              <a:t> 61</a:t>
            </a:r>
          </a:p>
          <a:p>
            <a:pPr marL="182563" lvl="0" indent="-182563" algn="l" defTabSz="249238" eaLnBrk="0" hangingPunct="0">
              <a:spcBef>
                <a:spcPct val="0"/>
              </a:spcBef>
              <a:buClr>
                <a:srgbClr val="003772"/>
              </a:buClr>
            </a:pPr>
            <a:r>
              <a:rPr lang="en-US" sz="900" b="0" dirty="0">
                <a:solidFill>
                  <a:srgbClr val="000000"/>
                </a:solidFill>
              </a:rPr>
              <a:t>65760 </a:t>
            </a:r>
            <a:r>
              <a:rPr lang="en-US" sz="900" b="0" dirty="0" err="1">
                <a:solidFill>
                  <a:srgbClr val="000000"/>
                </a:solidFill>
              </a:rPr>
              <a:t>Eschborn</a:t>
            </a:r>
            <a:endParaRPr lang="en-US" sz="900" b="0" dirty="0">
              <a:solidFill>
                <a:srgbClr val="000000"/>
              </a:solidFill>
            </a:endParaRPr>
          </a:p>
          <a:p>
            <a:pPr marL="182563" lvl="0" indent="-182563" algn="l" defTabSz="249238" eaLnBrk="0" hangingPunct="0">
              <a:spcBef>
                <a:spcPct val="0"/>
              </a:spcBef>
              <a:buClr>
                <a:srgbClr val="003772"/>
              </a:buClr>
            </a:pPr>
            <a:r>
              <a:rPr lang="en-US" sz="900" b="0" dirty="0">
                <a:solidFill>
                  <a:srgbClr val="000000"/>
                </a:solidFill>
              </a:rPr>
              <a:t>Germany</a:t>
            </a:r>
          </a:p>
          <a:p>
            <a:pPr algn="l">
              <a:spcBef>
                <a:spcPct val="0"/>
              </a:spcBef>
              <a:buClr>
                <a:schemeClr val="tx2"/>
              </a:buClr>
              <a:tabLst>
                <a:tab pos="271463" algn="l"/>
              </a:tabLst>
            </a:pPr>
            <a:endParaRPr lang="en-US" sz="900" b="0" dirty="0">
              <a:solidFill>
                <a:schemeClr val="tx1"/>
              </a:solidFill>
            </a:endParaRPr>
          </a:p>
          <a:p>
            <a:pPr algn="l">
              <a:spcBef>
                <a:spcPct val="0"/>
              </a:spcBef>
              <a:buClr>
                <a:schemeClr val="tx2"/>
              </a:buClr>
              <a:tabLst>
                <a:tab pos="271463" algn="l"/>
              </a:tabLst>
            </a:pPr>
            <a:r>
              <a:rPr lang="en-US" sz="900" b="0" dirty="0">
                <a:solidFill>
                  <a:schemeClr val="tx1"/>
                </a:solidFill>
              </a:rPr>
              <a:t>P: </a:t>
            </a:r>
            <a:r>
              <a:rPr lang="en-GB" sz="900" b="0" dirty="0">
                <a:solidFill>
                  <a:schemeClr val="tx1"/>
                </a:solidFill>
              </a:rPr>
              <a:t>+49 (0)69 2 11-1 38 59</a:t>
            </a:r>
          </a:p>
          <a:p>
            <a:pPr algn="l">
              <a:spcBef>
                <a:spcPct val="0"/>
              </a:spcBef>
              <a:buClr>
                <a:schemeClr val="tx2"/>
              </a:buClr>
              <a:tabLst>
                <a:tab pos="271463" algn="l"/>
              </a:tabLst>
            </a:pPr>
            <a:r>
              <a:rPr lang="en-US" sz="900" b="0" dirty="0">
                <a:solidFill>
                  <a:schemeClr val="tx1"/>
                </a:solidFill>
              </a:rPr>
              <a:t>andreas.stadelmaier@eurexchange.com</a:t>
            </a:r>
          </a:p>
          <a:p>
            <a:pPr algn="l">
              <a:spcBef>
                <a:spcPct val="0"/>
              </a:spcBef>
              <a:buClr>
                <a:schemeClr val="tx2"/>
              </a:buClr>
              <a:tabLst>
                <a:tab pos="271463" algn="l"/>
              </a:tabLst>
            </a:pPr>
            <a:endParaRPr lang="en-US" sz="900" b="0" dirty="0">
              <a:solidFill>
                <a:schemeClr val="tx1"/>
              </a:solidFill>
            </a:endParaRPr>
          </a:p>
        </p:txBody>
      </p:sp>
      <p:sp>
        <p:nvSpPr>
          <p:cNvPr id="9" name="Rectangle 8"/>
          <p:cNvSpPr>
            <a:spLocks noChangeArrowheads="1"/>
          </p:cNvSpPr>
          <p:nvPr/>
        </p:nvSpPr>
        <p:spPr bwMode="auto">
          <a:xfrm>
            <a:off x="3191328" y="1479935"/>
            <a:ext cx="2447925" cy="358118"/>
          </a:xfrm>
          <a:prstGeom prst="rect">
            <a:avLst/>
          </a:prstGeom>
          <a:solidFill>
            <a:schemeClr val="tx2"/>
          </a:solidFill>
          <a:ln>
            <a:noFill/>
          </a:ln>
          <a:effectLst/>
          <a:extLst>
            <a:ext uri="{91240B29-F687-4F45-9708-019B960494DF}">
              <a14:hiddenLine xmlns:a14="http://schemas.microsoft.com/office/drawing/2010/main" w="19050" algn="ctr">
                <a:solidFill>
                  <a:srgbClr val="7FC34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nchor="ctr"/>
          <a:lstStyle/>
          <a:p>
            <a:pPr algn="ctr">
              <a:buClr>
                <a:schemeClr val="tx2"/>
              </a:buClr>
              <a:tabLst>
                <a:tab pos="271463" algn="l"/>
              </a:tabLst>
            </a:pPr>
            <a:r>
              <a:rPr lang="en-US" sz="900" b="1" dirty="0">
                <a:solidFill>
                  <a:schemeClr val="bg1"/>
                </a:solidFill>
              </a:rPr>
              <a:t> Sales Germany / Austria</a:t>
            </a:r>
          </a:p>
        </p:txBody>
      </p:sp>
      <p:sp>
        <p:nvSpPr>
          <p:cNvPr id="10" name="Rectangle 15"/>
          <p:cNvSpPr>
            <a:spLocks noChangeArrowheads="1"/>
          </p:cNvSpPr>
          <p:nvPr/>
        </p:nvSpPr>
        <p:spPr bwMode="auto">
          <a:xfrm>
            <a:off x="5979878" y="3827223"/>
            <a:ext cx="2517775" cy="390214"/>
          </a:xfrm>
          <a:prstGeom prst="rect">
            <a:avLst/>
          </a:prstGeom>
          <a:solidFill>
            <a:schemeClr val="tx2"/>
          </a:solidFill>
          <a:ln>
            <a:noFill/>
          </a:ln>
          <a:effectLst/>
          <a:extLst>
            <a:ext uri="{91240B29-F687-4F45-9708-019B960494DF}">
              <a14:hiddenLine xmlns:a14="http://schemas.microsoft.com/office/drawing/2010/main" w="19050" algn="ctr">
                <a:solidFill>
                  <a:srgbClr val="7FC34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nchor="ctr"/>
          <a:lstStyle/>
          <a:p>
            <a:pPr algn="ctr">
              <a:spcBef>
                <a:spcPct val="0"/>
              </a:spcBef>
              <a:buClr>
                <a:schemeClr val="tx2"/>
              </a:buClr>
              <a:buFontTx/>
              <a:buChar char="•"/>
              <a:tabLst>
                <a:tab pos="271463" algn="l"/>
              </a:tabLst>
            </a:pPr>
            <a:r>
              <a:rPr lang="en-US" sz="900" b="1" dirty="0">
                <a:solidFill>
                  <a:schemeClr val="bg1"/>
                </a:solidFill>
              </a:rPr>
              <a:t>Sales Asia &amp; Middle East</a:t>
            </a:r>
          </a:p>
        </p:txBody>
      </p:sp>
      <p:sp>
        <p:nvSpPr>
          <p:cNvPr id="11" name="Rectangle 18"/>
          <p:cNvSpPr>
            <a:spLocks noChangeArrowheads="1"/>
          </p:cNvSpPr>
          <p:nvPr/>
        </p:nvSpPr>
        <p:spPr bwMode="auto">
          <a:xfrm>
            <a:off x="6074557" y="2090891"/>
            <a:ext cx="2305050" cy="185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7FC34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nchor="ctr"/>
          <a:lstStyle/>
          <a:p>
            <a:pPr algn="l">
              <a:spcBef>
                <a:spcPct val="0"/>
              </a:spcBef>
              <a:buClr>
                <a:schemeClr val="tx2"/>
              </a:buClr>
              <a:tabLst>
                <a:tab pos="271463" algn="l"/>
              </a:tabLst>
            </a:pPr>
            <a:r>
              <a:rPr lang="en-US" sz="900" dirty="0">
                <a:solidFill>
                  <a:schemeClr val="tx1"/>
                </a:solidFill>
              </a:rPr>
              <a:t>David </a:t>
            </a:r>
            <a:r>
              <a:rPr lang="en-US" sz="900" dirty="0" err="1">
                <a:solidFill>
                  <a:schemeClr val="tx1"/>
                </a:solidFill>
              </a:rPr>
              <a:t>Carratero</a:t>
            </a:r>
            <a:endParaRPr lang="en-US" sz="900" dirty="0">
              <a:solidFill>
                <a:schemeClr val="tx1"/>
              </a:solidFill>
            </a:endParaRPr>
          </a:p>
          <a:p>
            <a:pPr algn="l">
              <a:spcBef>
                <a:spcPct val="0"/>
              </a:spcBef>
              <a:buClr>
                <a:schemeClr val="tx2"/>
              </a:buClr>
              <a:tabLst>
                <a:tab pos="271463" algn="l"/>
              </a:tabLst>
            </a:pPr>
            <a:endParaRPr lang="en-US" sz="900" dirty="0">
              <a:solidFill>
                <a:schemeClr val="tx1"/>
              </a:solidFill>
            </a:endParaRPr>
          </a:p>
          <a:p>
            <a:pPr algn="l">
              <a:spcBef>
                <a:spcPct val="0"/>
              </a:spcBef>
              <a:buClr>
                <a:schemeClr val="tx2"/>
              </a:buClr>
              <a:tabLst>
                <a:tab pos="271463" algn="l"/>
              </a:tabLst>
            </a:pPr>
            <a:r>
              <a:rPr lang="en-GB" sz="900" b="0" dirty="0">
                <a:solidFill>
                  <a:schemeClr val="tx1"/>
                </a:solidFill>
              </a:rPr>
              <a:t>Deutsche </a:t>
            </a:r>
            <a:r>
              <a:rPr lang="en-GB" sz="900" b="0" dirty="0" err="1">
                <a:solidFill>
                  <a:schemeClr val="tx1"/>
                </a:solidFill>
              </a:rPr>
              <a:t>Börse</a:t>
            </a:r>
            <a:r>
              <a:rPr lang="en-GB" sz="900" b="0" dirty="0">
                <a:solidFill>
                  <a:schemeClr val="tx1"/>
                </a:solidFill>
              </a:rPr>
              <a:t> AG</a:t>
            </a:r>
            <a:br>
              <a:rPr lang="en-GB" sz="900" b="0" dirty="0">
                <a:solidFill>
                  <a:schemeClr val="tx1"/>
                </a:solidFill>
              </a:rPr>
            </a:br>
            <a:r>
              <a:rPr lang="en-GB" sz="900" b="0" dirty="0">
                <a:solidFill>
                  <a:schemeClr val="tx1"/>
                </a:solidFill>
              </a:rPr>
              <a:t>Representative Office France</a:t>
            </a:r>
            <a:br>
              <a:rPr lang="en-GB" sz="900" b="0" dirty="0">
                <a:solidFill>
                  <a:schemeClr val="tx1"/>
                </a:solidFill>
              </a:rPr>
            </a:br>
            <a:r>
              <a:rPr lang="en-GB" sz="900" b="0" dirty="0">
                <a:solidFill>
                  <a:schemeClr val="tx1"/>
                </a:solidFill>
              </a:rPr>
              <a:t>17, rue de </a:t>
            </a:r>
            <a:r>
              <a:rPr lang="en-GB" sz="900" b="0" dirty="0" err="1">
                <a:solidFill>
                  <a:schemeClr val="tx1"/>
                </a:solidFill>
              </a:rPr>
              <a:t>Surène</a:t>
            </a:r>
            <a:br>
              <a:rPr lang="en-GB" sz="900" b="0" dirty="0">
                <a:solidFill>
                  <a:schemeClr val="tx1"/>
                </a:solidFill>
              </a:rPr>
            </a:br>
            <a:r>
              <a:rPr lang="en-GB" sz="900" b="0" dirty="0">
                <a:solidFill>
                  <a:schemeClr val="tx1"/>
                </a:solidFill>
              </a:rPr>
              <a:t>75008 Paris</a:t>
            </a:r>
            <a:br>
              <a:rPr lang="en-GB" sz="900" b="0" dirty="0">
                <a:solidFill>
                  <a:schemeClr val="tx1"/>
                </a:solidFill>
              </a:rPr>
            </a:br>
            <a:r>
              <a:rPr lang="en-GB" sz="900" b="0" dirty="0">
                <a:solidFill>
                  <a:schemeClr val="tx1"/>
                </a:solidFill>
              </a:rPr>
              <a:t>France </a:t>
            </a:r>
            <a:endParaRPr lang="en-US" sz="900" b="0" dirty="0">
              <a:solidFill>
                <a:schemeClr val="tx1"/>
              </a:solidFill>
            </a:endParaRPr>
          </a:p>
          <a:p>
            <a:pPr algn="l">
              <a:spcBef>
                <a:spcPct val="0"/>
              </a:spcBef>
              <a:buClr>
                <a:schemeClr val="tx2"/>
              </a:buClr>
              <a:buFontTx/>
              <a:buChar char="•"/>
              <a:tabLst>
                <a:tab pos="271463" algn="l"/>
              </a:tabLst>
            </a:pPr>
            <a:endParaRPr lang="en-US" sz="900" b="0" dirty="0">
              <a:solidFill>
                <a:schemeClr val="tx1"/>
              </a:solidFill>
            </a:endParaRPr>
          </a:p>
          <a:p>
            <a:pPr algn="l">
              <a:spcBef>
                <a:spcPct val="0"/>
              </a:spcBef>
              <a:buClr>
                <a:schemeClr val="tx2"/>
              </a:buClr>
              <a:tabLst>
                <a:tab pos="271463" algn="l"/>
              </a:tabLst>
            </a:pPr>
            <a:r>
              <a:rPr lang="en-US" sz="900" b="0" dirty="0">
                <a:solidFill>
                  <a:schemeClr val="tx1"/>
                </a:solidFill>
              </a:rPr>
              <a:t>P: </a:t>
            </a:r>
            <a:r>
              <a:rPr lang="en-GB" sz="900" b="0" dirty="0">
                <a:solidFill>
                  <a:schemeClr val="tx1"/>
                </a:solidFill>
              </a:rPr>
              <a:t>+33 (0)155 2 76-7 </a:t>
            </a:r>
            <a:r>
              <a:rPr lang="en-GB" sz="900" dirty="0">
                <a:solidFill>
                  <a:schemeClr val="tx1"/>
                </a:solidFill>
              </a:rPr>
              <a:t>68</a:t>
            </a:r>
            <a:r>
              <a:rPr lang="en-GB" sz="900" b="0" dirty="0">
                <a:solidFill>
                  <a:schemeClr val="tx1"/>
                </a:solidFill>
              </a:rPr>
              <a:t> ebru.ciaravino@eurexchange.com</a:t>
            </a:r>
          </a:p>
          <a:p>
            <a:pPr algn="l">
              <a:spcBef>
                <a:spcPct val="0"/>
              </a:spcBef>
              <a:buClr>
                <a:schemeClr val="tx2"/>
              </a:buClr>
              <a:buFontTx/>
              <a:buChar char="•"/>
              <a:tabLst>
                <a:tab pos="271463" algn="l"/>
              </a:tabLst>
            </a:pPr>
            <a:endParaRPr lang="en-GB" sz="900" b="0" dirty="0">
              <a:solidFill>
                <a:schemeClr val="tx1"/>
              </a:solidFill>
            </a:endParaRPr>
          </a:p>
          <a:p>
            <a:pPr algn="l">
              <a:spcBef>
                <a:spcPct val="0"/>
              </a:spcBef>
              <a:buClr>
                <a:schemeClr val="tx2"/>
              </a:buClr>
              <a:buFontTx/>
              <a:buChar char="•"/>
              <a:tabLst>
                <a:tab pos="271463" algn="l"/>
              </a:tabLst>
            </a:pPr>
            <a:endParaRPr lang="en-US" sz="900" b="0" dirty="0">
              <a:solidFill>
                <a:schemeClr val="tx1"/>
              </a:solidFill>
            </a:endParaRPr>
          </a:p>
          <a:p>
            <a:pPr algn="l">
              <a:spcBef>
                <a:spcPct val="0"/>
              </a:spcBef>
              <a:buClr>
                <a:schemeClr val="tx2"/>
              </a:buClr>
              <a:buFontTx/>
              <a:buChar char="•"/>
              <a:tabLst>
                <a:tab pos="271463" algn="l"/>
              </a:tabLst>
            </a:pPr>
            <a:endParaRPr lang="en-US" sz="900" b="0" dirty="0">
              <a:solidFill>
                <a:schemeClr val="tx1"/>
              </a:solidFill>
            </a:endParaRPr>
          </a:p>
        </p:txBody>
      </p:sp>
      <p:sp>
        <p:nvSpPr>
          <p:cNvPr id="12" name="Rectangle 5"/>
          <p:cNvSpPr>
            <a:spLocks noChangeArrowheads="1"/>
          </p:cNvSpPr>
          <p:nvPr/>
        </p:nvSpPr>
        <p:spPr bwMode="auto">
          <a:xfrm>
            <a:off x="404370" y="2063162"/>
            <a:ext cx="2568575"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7FC34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nchor="t"/>
          <a:lstStyle/>
          <a:p>
            <a:pPr algn="l">
              <a:spcBef>
                <a:spcPct val="0"/>
              </a:spcBef>
              <a:buClr>
                <a:schemeClr val="tx2"/>
              </a:buClr>
              <a:tabLst>
                <a:tab pos="271463" algn="l"/>
              </a:tabLst>
            </a:pPr>
            <a:r>
              <a:rPr lang="en-US" sz="900" dirty="0">
                <a:solidFill>
                  <a:schemeClr val="tx1"/>
                </a:solidFill>
              </a:rPr>
              <a:t>Vassily Pascalis</a:t>
            </a:r>
          </a:p>
          <a:p>
            <a:pPr algn="l">
              <a:spcBef>
                <a:spcPct val="0"/>
              </a:spcBef>
              <a:buClr>
                <a:schemeClr val="tx2"/>
              </a:buClr>
              <a:tabLst>
                <a:tab pos="271463" algn="l"/>
              </a:tabLst>
            </a:pPr>
            <a:endParaRPr lang="en-US" sz="900" dirty="0">
              <a:solidFill>
                <a:schemeClr val="tx1"/>
              </a:solidFill>
            </a:endParaRPr>
          </a:p>
          <a:p>
            <a:pPr algn="l">
              <a:spcBef>
                <a:spcPct val="0"/>
              </a:spcBef>
              <a:buClr>
                <a:schemeClr val="tx2"/>
              </a:buClr>
              <a:tabLst>
                <a:tab pos="271463" algn="l"/>
              </a:tabLst>
            </a:pPr>
            <a:r>
              <a:rPr lang="en-US" sz="900" b="0" dirty="0">
                <a:solidFill>
                  <a:schemeClr val="tx1"/>
                </a:solidFill>
              </a:rPr>
              <a:t>D</a:t>
            </a:r>
            <a:r>
              <a:rPr lang="de-DE" sz="900" b="0" dirty="0" err="1">
                <a:solidFill>
                  <a:schemeClr val="tx1"/>
                </a:solidFill>
              </a:rPr>
              <a:t>eutsche</a:t>
            </a:r>
            <a:r>
              <a:rPr lang="de-DE" sz="900" b="0" dirty="0">
                <a:solidFill>
                  <a:schemeClr val="tx1"/>
                </a:solidFill>
              </a:rPr>
              <a:t> Börse AG</a:t>
            </a:r>
          </a:p>
          <a:p>
            <a:pPr algn="l">
              <a:spcBef>
                <a:spcPct val="0"/>
              </a:spcBef>
              <a:buClr>
                <a:schemeClr val="tx2"/>
              </a:buClr>
              <a:tabLst>
                <a:tab pos="271463" algn="l"/>
              </a:tabLst>
            </a:pPr>
            <a:r>
              <a:rPr lang="de-DE" sz="900" b="0" dirty="0">
                <a:solidFill>
                  <a:schemeClr val="tx1"/>
                </a:solidFill>
              </a:rPr>
              <a:t>UK </a:t>
            </a:r>
            <a:r>
              <a:rPr lang="de-DE" sz="900" b="0" dirty="0" err="1">
                <a:solidFill>
                  <a:schemeClr val="tx1"/>
                </a:solidFill>
              </a:rPr>
              <a:t>Representative</a:t>
            </a:r>
            <a:r>
              <a:rPr lang="de-DE" sz="900" b="0" dirty="0">
                <a:solidFill>
                  <a:schemeClr val="tx1"/>
                </a:solidFill>
              </a:rPr>
              <a:t> Office</a:t>
            </a:r>
            <a:br>
              <a:rPr lang="de-DE" sz="900" b="0" dirty="0">
                <a:solidFill>
                  <a:schemeClr val="tx1"/>
                </a:solidFill>
              </a:rPr>
            </a:br>
            <a:r>
              <a:rPr lang="en-US" sz="900" b="0" dirty="0">
                <a:solidFill>
                  <a:schemeClr val="tx1"/>
                </a:solidFill>
              </a:rPr>
              <a:t>11 </a:t>
            </a:r>
            <a:r>
              <a:rPr lang="en-US" sz="900" b="0" dirty="0" err="1">
                <a:solidFill>
                  <a:schemeClr val="tx1"/>
                </a:solidFill>
              </a:rPr>
              <a:t>Westferry</a:t>
            </a:r>
            <a:r>
              <a:rPr lang="en-US" sz="900" b="0" dirty="0">
                <a:solidFill>
                  <a:schemeClr val="tx1"/>
                </a:solidFill>
              </a:rPr>
              <a:t> Circus, Canary Wharf</a:t>
            </a:r>
          </a:p>
          <a:p>
            <a:pPr algn="l">
              <a:spcBef>
                <a:spcPct val="0"/>
              </a:spcBef>
              <a:buClr>
                <a:schemeClr val="tx2"/>
              </a:buClr>
              <a:tabLst>
                <a:tab pos="271463" algn="l"/>
              </a:tabLst>
            </a:pPr>
            <a:r>
              <a:rPr lang="en-US" sz="900" b="0" dirty="0">
                <a:solidFill>
                  <a:schemeClr val="tx1"/>
                </a:solidFill>
              </a:rPr>
              <a:t>London, E14 4HE</a:t>
            </a:r>
          </a:p>
          <a:p>
            <a:pPr algn="l">
              <a:spcBef>
                <a:spcPct val="0"/>
              </a:spcBef>
              <a:buClr>
                <a:schemeClr val="tx2"/>
              </a:buClr>
              <a:tabLst>
                <a:tab pos="271463" algn="l"/>
              </a:tabLst>
            </a:pPr>
            <a:r>
              <a:rPr lang="en-US" sz="900" b="0" dirty="0">
                <a:solidFill>
                  <a:schemeClr val="tx1"/>
                </a:solidFill>
              </a:rPr>
              <a:t>United Kingdom </a:t>
            </a:r>
          </a:p>
          <a:p>
            <a:pPr algn="l">
              <a:spcBef>
                <a:spcPct val="0"/>
              </a:spcBef>
              <a:buClr>
                <a:schemeClr val="tx2"/>
              </a:buClr>
              <a:tabLst>
                <a:tab pos="271463" algn="l"/>
              </a:tabLst>
            </a:pPr>
            <a:endParaRPr lang="en-US" sz="900" b="0" dirty="0">
              <a:solidFill>
                <a:schemeClr val="tx1"/>
              </a:solidFill>
            </a:endParaRPr>
          </a:p>
          <a:p>
            <a:pPr algn="l">
              <a:spcBef>
                <a:spcPct val="0"/>
              </a:spcBef>
              <a:buClr>
                <a:schemeClr val="tx2"/>
              </a:buClr>
              <a:tabLst>
                <a:tab pos="271463" algn="l"/>
              </a:tabLst>
            </a:pPr>
            <a:r>
              <a:rPr lang="en-US" sz="900" b="0" dirty="0">
                <a:solidFill>
                  <a:schemeClr val="tx1"/>
                </a:solidFill>
              </a:rPr>
              <a:t>P: +44 (0)20 78 62-72 11</a:t>
            </a:r>
            <a:endParaRPr lang="en-GB" sz="900" b="0" dirty="0">
              <a:solidFill>
                <a:schemeClr val="tx1"/>
              </a:solidFill>
            </a:endParaRPr>
          </a:p>
          <a:p>
            <a:pPr algn="l">
              <a:spcBef>
                <a:spcPct val="0"/>
              </a:spcBef>
              <a:buClr>
                <a:schemeClr val="tx2"/>
              </a:buClr>
              <a:tabLst>
                <a:tab pos="271463" algn="l"/>
              </a:tabLst>
            </a:pPr>
            <a:r>
              <a:rPr lang="en-US" sz="900" b="0" dirty="0">
                <a:solidFill>
                  <a:schemeClr val="tx1"/>
                </a:solidFill>
              </a:rPr>
              <a:t>vassily.pascalis@eurexchange.com</a:t>
            </a:r>
          </a:p>
        </p:txBody>
      </p:sp>
      <p:sp>
        <p:nvSpPr>
          <p:cNvPr id="13" name="Rectangle 15"/>
          <p:cNvSpPr>
            <a:spLocks noChangeArrowheads="1"/>
          </p:cNvSpPr>
          <p:nvPr/>
        </p:nvSpPr>
        <p:spPr bwMode="auto">
          <a:xfrm>
            <a:off x="3191328" y="3827223"/>
            <a:ext cx="2516400" cy="358775"/>
          </a:xfrm>
          <a:prstGeom prst="rect">
            <a:avLst/>
          </a:prstGeom>
          <a:solidFill>
            <a:schemeClr val="tx2"/>
          </a:solidFill>
          <a:ln>
            <a:noFill/>
          </a:ln>
          <a:effectLst/>
          <a:extLst>
            <a:ext uri="{91240B29-F687-4F45-9708-019B960494DF}">
              <a14:hiddenLine xmlns:a14="http://schemas.microsoft.com/office/drawing/2010/main" w="19050" algn="ctr">
                <a:solidFill>
                  <a:srgbClr val="7FC34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nchor="ctr"/>
          <a:lstStyle/>
          <a:p>
            <a:pPr algn="ctr">
              <a:spcBef>
                <a:spcPct val="0"/>
              </a:spcBef>
              <a:buClr>
                <a:schemeClr val="tx2"/>
              </a:buClr>
              <a:buFontTx/>
              <a:buChar char="•"/>
              <a:tabLst>
                <a:tab pos="271463" algn="l"/>
              </a:tabLst>
            </a:pPr>
            <a:r>
              <a:rPr lang="en-US" sz="900" b="1" dirty="0">
                <a:solidFill>
                  <a:schemeClr val="bg1"/>
                </a:solidFill>
              </a:rPr>
              <a:t>Sales Americas</a:t>
            </a:r>
          </a:p>
        </p:txBody>
      </p:sp>
      <p:sp>
        <p:nvSpPr>
          <p:cNvPr id="14" name="Rectangle 16"/>
          <p:cNvSpPr>
            <a:spLocks noChangeArrowheads="1"/>
          </p:cNvSpPr>
          <p:nvPr/>
        </p:nvSpPr>
        <p:spPr bwMode="auto">
          <a:xfrm>
            <a:off x="411919" y="1479935"/>
            <a:ext cx="2449513" cy="358775"/>
          </a:xfrm>
          <a:prstGeom prst="rect">
            <a:avLst/>
          </a:prstGeom>
          <a:solidFill>
            <a:schemeClr val="tx2"/>
          </a:solidFill>
          <a:ln>
            <a:noFill/>
          </a:ln>
          <a:effectLst/>
          <a:extLst>
            <a:ext uri="{91240B29-F687-4F45-9708-019B960494DF}">
              <a14:hiddenLine xmlns:a14="http://schemas.microsoft.com/office/drawing/2010/main" w="19050" algn="ctr">
                <a:solidFill>
                  <a:srgbClr val="7FC34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nchor="ctr"/>
          <a:lstStyle/>
          <a:p>
            <a:pPr algn="ctr">
              <a:spcBef>
                <a:spcPct val="0"/>
              </a:spcBef>
              <a:buClr>
                <a:schemeClr val="tx2"/>
              </a:buClr>
              <a:buFontTx/>
              <a:buChar char="•"/>
              <a:tabLst>
                <a:tab pos="271463" algn="l"/>
              </a:tabLst>
            </a:pPr>
            <a:r>
              <a:rPr lang="en-US" sz="900" b="1" dirty="0">
                <a:solidFill>
                  <a:schemeClr val="bg1"/>
                </a:solidFill>
              </a:rPr>
              <a:t>Sales United Kingdom</a:t>
            </a:r>
          </a:p>
        </p:txBody>
      </p:sp>
      <p:sp>
        <p:nvSpPr>
          <p:cNvPr id="15" name="Rectangle 14"/>
          <p:cNvSpPr>
            <a:spLocks noChangeArrowheads="1"/>
          </p:cNvSpPr>
          <p:nvPr/>
        </p:nvSpPr>
        <p:spPr bwMode="auto">
          <a:xfrm>
            <a:off x="3191328" y="4344420"/>
            <a:ext cx="2568575" cy="2085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7FC34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nchor="t"/>
          <a:lstStyle/>
          <a:p>
            <a:pPr algn="l">
              <a:spcBef>
                <a:spcPct val="0"/>
              </a:spcBef>
              <a:buClr>
                <a:schemeClr val="tx2"/>
              </a:buClr>
              <a:tabLst>
                <a:tab pos="271463" algn="l"/>
              </a:tabLst>
            </a:pPr>
            <a:r>
              <a:rPr lang="en-US" sz="900" dirty="0">
                <a:solidFill>
                  <a:schemeClr val="tx1"/>
                </a:solidFill>
              </a:rPr>
              <a:t>Tim Gits</a:t>
            </a:r>
          </a:p>
          <a:p>
            <a:pPr algn="l">
              <a:spcBef>
                <a:spcPct val="0"/>
              </a:spcBef>
              <a:buClr>
                <a:schemeClr val="tx2"/>
              </a:buClr>
              <a:tabLst>
                <a:tab pos="271463" algn="l"/>
              </a:tabLst>
            </a:pPr>
            <a:endParaRPr lang="en-US" sz="900" dirty="0">
              <a:solidFill>
                <a:schemeClr val="tx1"/>
              </a:solidFill>
            </a:endParaRPr>
          </a:p>
          <a:p>
            <a:pPr algn="l">
              <a:spcBef>
                <a:spcPct val="0"/>
              </a:spcBef>
              <a:buClr>
                <a:schemeClr val="tx2"/>
              </a:buClr>
              <a:tabLst>
                <a:tab pos="271463" algn="l"/>
              </a:tabLst>
            </a:pPr>
            <a:r>
              <a:rPr lang="de-DE" sz="900" b="0" dirty="0" err="1">
                <a:solidFill>
                  <a:srgbClr val="000000"/>
                </a:solidFill>
              </a:rPr>
              <a:t>Eurex</a:t>
            </a:r>
            <a:r>
              <a:rPr lang="de-DE" sz="900" b="0" dirty="0">
                <a:solidFill>
                  <a:srgbClr val="000000"/>
                </a:solidFill>
              </a:rPr>
              <a:t> Frankfurt AG</a:t>
            </a:r>
            <a:r>
              <a:rPr lang="en-GB" sz="900" b="0" dirty="0">
                <a:solidFill>
                  <a:schemeClr val="tx1"/>
                </a:solidFill>
              </a:rPr>
              <a:t> </a:t>
            </a:r>
          </a:p>
          <a:p>
            <a:pPr algn="l">
              <a:spcBef>
                <a:spcPct val="0"/>
              </a:spcBef>
              <a:buClr>
                <a:schemeClr val="tx2"/>
              </a:buClr>
              <a:tabLst>
                <a:tab pos="271463" algn="l"/>
              </a:tabLst>
            </a:pPr>
            <a:r>
              <a:rPr lang="en-GB" sz="900" b="0" dirty="0">
                <a:solidFill>
                  <a:schemeClr val="tx1"/>
                </a:solidFill>
              </a:rPr>
              <a:t>Chicago Representative Office</a:t>
            </a:r>
            <a:br>
              <a:rPr lang="en-GB" sz="900" b="0" dirty="0">
                <a:solidFill>
                  <a:schemeClr val="tx1"/>
                </a:solidFill>
              </a:rPr>
            </a:br>
            <a:r>
              <a:rPr lang="en-US" sz="900" b="0" dirty="0">
                <a:solidFill>
                  <a:schemeClr val="tx1"/>
                </a:solidFill>
              </a:rPr>
              <a:t>233 South </a:t>
            </a:r>
            <a:r>
              <a:rPr lang="en-US" sz="900" b="0" dirty="0" err="1">
                <a:solidFill>
                  <a:schemeClr val="tx1"/>
                </a:solidFill>
              </a:rPr>
              <a:t>Wacker</a:t>
            </a:r>
            <a:r>
              <a:rPr lang="en-US" sz="900" b="0" dirty="0">
                <a:solidFill>
                  <a:schemeClr val="tx1"/>
                </a:solidFill>
              </a:rPr>
              <a:t> Drive - Suite 2450</a:t>
            </a:r>
          </a:p>
          <a:p>
            <a:pPr algn="l">
              <a:spcBef>
                <a:spcPct val="0"/>
              </a:spcBef>
              <a:buClr>
                <a:schemeClr val="tx2"/>
              </a:buClr>
              <a:tabLst>
                <a:tab pos="271463" algn="l"/>
              </a:tabLst>
            </a:pPr>
            <a:r>
              <a:rPr lang="en-US" sz="900" b="0" dirty="0">
                <a:solidFill>
                  <a:schemeClr val="tx1"/>
                </a:solidFill>
              </a:rPr>
              <a:t>Chicago, IL 60606</a:t>
            </a:r>
          </a:p>
          <a:p>
            <a:pPr algn="l">
              <a:spcBef>
                <a:spcPct val="0"/>
              </a:spcBef>
              <a:buClr>
                <a:schemeClr val="tx2"/>
              </a:buClr>
              <a:tabLst>
                <a:tab pos="271463" algn="l"/>
              </a:tabLst>
            </a:pPr>
            <a:r>
              <a:rPr lang="en-US" sz="900" b="0" dirty="0">
                <a:solidFill>
                  <a:schemeClr val="tx1"/>
                </a:solidFill>
              </a:rPr>
              <a:t>USA</a:t>
            </a:r>
          </a:p>
          <a:p>
            <a:pPr algn="l">
              <a:spcBef>
                <a:spcPct val="0"/>
              </a:spcBef>
              <a:buClr>
                <a:schemeClr val="tx2"/>
              </a:buClr>
              <a:tabLst>
                <a:tab pos="271463" algn="l"/>
              </a:tabLst>
            </a:pPr>
            <a:endParaRPr lang="en-US" sz="900" b="0" dirty="0">
              <a:solidFill>
                <a:schemeClr val="tx1"/>
              </a:solidFill>
            </a:endParaRPr>
          </a:p>
          <a:p>
            <a:pPr algn="l">
              <a:spcBef>
                <a:spcPct val="0"/>
              </a:spcBef>
              <a:buClr>
                <a:schemeClr val="tx2"/>
              </a:buClr>
              <a:tabLst>
                <a:tab pos="271463" algn="l"/>
              </a:tabLst>
            </a:pPr>
            <a:endParaRPr lang="en-US" sz="900" b="0" dirty="0">
              <a:solidFill>
                <a:schemeClr val="tx1"/>
              </a:solidFill>
            </a:endParaRPr>
          </a:p>
          <a:p>
            <a:pPr algn="l">
              <a:spcBef>
                <a:spcPct val="0"/>
              </a:spcBef>
              <a:buClr>
                <a:schemeClr val="bg1"/>
              </a:buClr>
              <a:tabLst>
                <a:tab pos="271463" algn="l"/>
              </a:tabLst>
            </a:pPr>
            <a:r>
              <a:rPr lang="en-US" sz="900" b="0" dirty="0">
                <a:solidFill>
                  <a:schemeClr val="tx1"/>
                </a:solidFill>
              </a:rPr>
              <a:t>P: </a:t>
            </a:r>
            <a:r>
              <a:rPr lang="en-GB" sz="900" b="0" dirty="0">
                <a:solidFill>
                  <a:schemeClr val="tx1"/>
                </a:solidFill>
              </a:rPr>
              <a:t>+1 312 5 44-10 58 </a:t>
            </a:r>
          </a:p>
          <a:p>
            <a:pPr algn="l">
              <a:spcBef>
                <a:spcPct val="0"/>
              </a:spcBef>
              <a:buClr>
                <a:schemeClr val="bg1"/>
              </a:buClr>
              <a:tabLst>
                <a:tab pos="271463" algn="l"/>
              </a:tabLst>
            </a:pPr>
            <a:r>
              <a:rPr lang="en-US" sz="900" b="0" dirty="0">
                <a:solidFill>
                  <a:schemeClr val="tx1"/>
                </a:solidFill>
              </a:rPr>
              <a:t>tim.gits@eurexchange.com</a:t>
            </a:r>
          </a:p>
        </p:txBody>
      </p:sp>
      <p:sp>
        <p:nvSpPr>
          <p:cNvPr id="16" name="Rectangle 3"/>
          <p:cNvSpPr>
            <a:spLocks noChangeArrowheads="1"/>
          </p:cNvSpPr>
          <p:nvPr/>
        </p:nvSpPr>
        <p:spPr bwMode="auto">
          <a:xfrm>
            <a:off x="6009570" y="4481465"/>
            <a:ext cx="2497137" cy="1498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7FC34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nchor="ctr"/>
          <a:lstStyle/>
          <a:p>
            <a:pPr algn="l">
              <a:spcBef>
                <a:spcPct val="0"/>
              </a:spcBef>
              <a:buClr>
                <a:schemeClr val="tx2"/>
              </a:buClr>
              <a:tabLst>
                <a:tab pos="271463" algn="l"/>
              </a:tabLst>
            </a:pPr>
            <a:r>
              <a:rPr lang="en-GB" sz="900" dirty="0">
                <a:solidFill>
                  <a:schemeClr val="tx1"/>
                </a:solidFill>
              </a:rPr>
              <a:t>Markus Georgi</a:t>
            </a:r>
          </a:p>
          <a:p>
            <a:pPr algn="l">
              <a:spcBef>
                <a:spcPct val="0"/>
              </a:spcBef>
              <a:buClr>
                <a:schemeClr val="tx2"/>
              </a:buClr>
              <a:tabLst>
                <a:tab pos="271463" algn="l"/>
              </a:tabLst>
            </a:pPr>
            <a:endParaRPr lang="en-GB" sz="900" dirty="0">
              <a:solidFill>
                <a:schemeClr val="tx1"/>
              </a:solidFill>
            </a:endParaRPr>
          </a:p>
          <a:p>
            <a:pPr algn="l">
              <a:spcBef>
                <a:spcPct val="0"/>
              </a:spcBef>
              <a:buClr>
                <a:schemeClr val="tx2"/>
              </a:buClr>
              <a:tabLst>
                <a:tab pos="271463" algn="l"/>
              </a:tabLst>
            </a:pPr>
            <a:r>
              <a:rPr lang="de-DE" sz="900" b="0" dirty="0" err="1">
                <a:solidFill>
                  <a:schemeClr val="tx1"/>
                </a:solidFill>
              </a:rPr>
              <a:t>Eurex</a:t>
            </a:r>
            <a:r>
              <a:rPr lang="de-DE" sz="900" b="0" dirty="0">
                <a:solidFill>
                  <a:schemeClr val="tx1"/>
                </a:solidFill>
              </a:rPr>
              <a:t> Frankfurt AG </a:t>
            </a:r>
          </a:p>
          <a:p>
            <a:pPr algn="l">
              <a:spcBef>
                <a:spcPct val="0"/>
              </a:spcBef>
              <a:buClr>
                <a:schemeClr val="tx2"/>
              </a:buClr>
              <a:tabLst>
                <a:tab pos="271463" algn="l"/>
              </a:tabLst>
            </a:pPr>
            <a:r>
              <a:rPr lang="en-GB" sz="900" b="0" dirty="0" err="1">
                <a:solidFill>
                  <a:schemeClr val="tx1"/>
                </a:solidFill>
              </a:rPr>
              <a:t>Eurex</a:t>
            </a:r>
            <a:r>
              <a:rPr lang="en-GB" sz="900" b="0" dirty="0">
                <a:solidFill>
                  <a:schemeClr val="tx1"/>
                </a:solidFill>
              </a:rPr>
              <a:t> Representative Office Hong Kong</a:t>
            </a:r>
            <a:br>
              <a:rPr lang="de-DE" sz="900" b="0" dirty="0">
                <a:solidFill>
                  <a:schemeClr val="tx1"/>
                </a:solidFill>
              </a:rPr>
            </a:br>
            <a:r>
              <a:rPr lang="en-GB" sz="900" b="0" dirty="0">
                <a:solidFill>
                  <a:schemeClr val="tx1"/>
                </a:solidFill>
              </a:rPr>
              <a:t>2904 - 7, 29/F, Man Yee Building, 68 Des </a:t>
            </a:r>
            <a:r>
              <a:rPr lang="en-GB" sz="900" b="0" dirty="0" err="1">
                <a:solidFill>
                  <a:schemeClr val="tx1"/>
                </a:solidFill>
              </a:rPr>
              <a:t>Voeux</a:t>
            </a:r>
            <a:r>
              <a:rPr lang="en-GB" sz="900" b="0" dirty="0">
                <a:solidFill>
                  <a:schemeClr val="tx1"/>
                </a:solidFill>
              </a:rPr>
              <a:t> Road Central, Central </a:t>
            </a:r>
          </a:p>
          <a:p>
            <a:pPr algn="l">
              <a:spcBef>
                <a:spcPct val="0"/>
              </a:spcBef>
              <a:buClr>
                <a:schemeClr val="tx2"/>
              </a:buClr>
              <a:tabLst>
                <a:tab pos="271463" algn="l"/>
              </a:tabLst>
            </a:pPr>
            <a:r>
              <a:rPr lang="en-GB" sz="900" b="0" dirty="0">
                <a:solidFill>
                  <a:schemeClr val="tx1"/>
                </a:solidFill>
              </a:rPr>
              <a:t>Hong Kong</a:t>
            </a:r>
          </a:p>
          <a:p>
            <a:pPr algn="l">
              <a:spcBef>
                <a:spcPct val="0"/>
              </a:spcBef>
              <a:buClr>
                <a:schemeClr val="tx2"/>
              </a:buClr>
              <a:tabLst>
                <a:tab pos="271463" algn="l"/>
              </a:tabLst>
            </a:pPr>
            <a:endParaRPr lang="en-GB" sz="900" b="0" dirty="0">
              <a:solidFill>
                <a:schemeClr val="tx1"/>
              </a:solidFill>
            </a:endParaRPr>
          </a:p>
          <a:p>
            <a:pPr algn="l">
              <a:spcBef>
                <a:spcPct val="0"/>
              </a:spcBef>
              <a:buClr>
                <a:schemeClr val="tx2"/>
              </a:buClr>
              <a:tabLst>
                <a:tab pos="271463" algn="l"/>
              </a:tabLst>
            </a:pPr>
            <a:endParaRPr lang="en-US" sz="900" b="0" dirty="0">
              <a:solidFill>
                <a:schemeClr val="tx1"/>
              </a:solidFill>
            </a:endParaRPr>
          </a:p>
          <a:p>
            <a:pPr algn="l">
              <a:spcBef>
                <a:spcPct val="0"/>
              </a:spcBef>
              <a:buClr>
                <a:schemeClr val="tx2"/>
              </a:buClr>
              <a:tabLst>
                <a:tab pos="271463" algn="l"/>
              </a:tabLst>
            </a:pPr>
            <a:r>
              <a:rPr lang="en-US" sz="900" b="0" dirty="0">
                <a:solidFill>
                  <a:schemeClr val="tx1"/>
                </a:solidFill>
              </a:rPr>
              <a:t>P: +852-25 30-78 20</a:t>
            </a:r>
          </a:p>
          <a:p>
            <a:pPr algn="l">
              <a:spcBef>
                <a:spcPct val="0"/>
              </a:spcBef>
              <a:buClr>
                <a:schemeClr val="tx2"/>
              </a:buClr>
              <a:tabLst>
                <a:tab pos="271463" algn="l"/>
              </a:tabLst>
            </a:pPr>
            <a:r>
              <a:rPr lang="en-US" sz="900" b="0" dirty="0">
                <a:solidFill>
                  <a:schemeClr val="tx1"/>
                </a:solidFill>
              </a:rPr>
              <a:t>markus.georgi@eurexchange.com</a:t>
            </a:r>
          </a:p>
          <a:p>
            <a:pPr algn="l">
              <a:spcBef>
                <a:spcPct val="0"/>
              </a:spcBef>
              <a:buClr>
                <a:schemeClr val="tx2"/>
              </a:buClr>
              <a:tabLst>
                <a:tab pos="271463" algn="l"/>
              </a:tabLst>
            </a:pPr>
            <a:endParaRPr lang="en-US" sz="900" b="0" dirty="0">
              <a:solidFill>
                <a:schemeClr val="tx1"/>
              </a:solidFill>
            </a:endParaRPr>
          </a:p>
        </p:txBody>
      </p:sp>
      <p:sp>
        <p:nvSpPr>
          <p:cNvPr id="18" name="Rectangle 17"/>
          <p:cNvSpPr>
            <a:spLocks noChangeArrowheads="1"/>
          </p:cNvSpPr>
          <p:nvPr/>
        </p:nvSpPr>
        <p:spPr bwMode="auto">
          <a:xfrm>
            <a:off x="413507" y="3820626"/>
            <a:ext cx="2447925" cy="345385"/>
          </a:xfrm>
          <a:prstGeom prst="rect">
            <a:avLst/>
          </a:prstGeom>
          <a:solidFill>
            <a:schemeClr val="tx2"/>
          </a:solidFill>
          <a:ln>
            <a:noFill/>
          </a:ln>
          <a:effectLst/>
          <a:extLst>
            <a:ext uri="{91240B29-F687-4F45-9708-019B960494DF}">
              <a14:hiddenLine xmlns:a14="http://schemas.microsoft.com/office/drawing/2010/main" w="19050" algn="ctr">
                <a:solidFill>
                  <a:srgbClr val="7FC34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nchor="ctr"/>
          <a:lstStyle/>
          <a:p>
            <a:pPr algn="ctr">
              <a:buClr>
                <a:schemeClr val="tx2"/>
              </a:buClr>
              <a:tabLst>
                <a:tab pos="271463" algn="l"/>
              </a:tabLst>
            </a:pPr>
            <a:r>
              <a:rPr lang="en-US" sz="900" b="1" dirty="0">
                <a:solidFill>
                  <a:schemeClr val="bg1"/>
                </a:solidFill>
              </a:rPr>
              <a:t> Sales Switzerland / Italy / Malta </a:t>
            </a:r>
          </a:p>
        </p:txBody>
      </p:sp>
      <p:sp>
        <p:nvSpPr>
          <p:cNvPr id="19" name="Rectangle 18"/>
          <p:cNvSpPr>
            <a:spLocks noChangeArrowheads="1"/>
          </p:cNvSpPr>
          <p:nvPr/>
        </p:nvSpPr>
        <p:spPr bwMode="auto">
          <a:xfrm>
            <a:off x="5979878" y="1471613"/>
            <a:ext cx="2447925" cy="366440"/>
          </a:xfrm>
          <a:prstGeom prst="rect">
            <a:avLst/>
          </a:prstGeom>
          <a:solidFill>
            <a:schemeClr val="tx2"/>
          </a:solidFill>
          <a:ln>
            <a:noFill/>
          </a:ln>
          <a:effectLst/>
          <a:extLst>
            <a:ext uri="{91240B29-F687-4F45-9708-019B960494DF}">
              <a14:hiddenLine xmlns:a14="http://schemas.microsoft.com/office/drawing/2010/main" w="19050" algn="ctr">
                <a:solidFill>
                  <a:srgbClr val="7FC34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72000" rIns="72000" bIns="72000" anchor="ctr"/>
          <a:lstStyle/>
          <a:p>
            <a:pPr algn="ctr">
              <a:buClr>
                <a:schemeClr val="tx2"/>
              </a:buClr>
              <a:tabLst>
                <a:tab pos="271463" algn="l"/>
              </a:tabLst>
            </a:pPr>
            <a:r>
              <a:rPr lang="en-US" sz="900" b="1" dirty="0">
                <a:solidFill>
                  <a:schemeClr val="bg1"/>
                </a:solidFill>
              </a:rPr>
              <a:t> Sales France / Belgium / Luxembourg </a:t>
            </a:r>
          </a:p>
        </p:txBody>
      </p:sp>
    </p:spTree>
    <p:extLst>
      <p:ext uri="{BB962C8B-B14F-4D97-AF65-F5344CB8AC3E}">
        <p14:creationId xmlns:p14="http://schemas.microsoft.com/office/powerpoint/2010/main" val="1172183251"/>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B71E750D-666D-4F3F-8A23-17EECB61534A}" type="slidenum">
              <a:rPr lang="en-GB" smtClean="0"/>
              <a:pPr>
                <a:defRPr/>
              </a:pPr>
              <a:t>13</a:t>
            </a:fld>
            <a:endParaRPr lang="en-GB"/>
          </a:p>
        </p:txBody>
      </p:sp>
      <p:sp>
        <p:nvSpPr>
          <p:cNvPr id="6" name="Text Box 7"/>
          <p:cNvSpPr txBox="1">
            <a:spLocks noChangeArrowheads="1"/>
          </p:cNvSpPr>
          <p:nvPr/>
        </p:nvSpPr>
        <p:spPr bwMode="auto">
          <a:xfrm>
            <a:off x="6757319" y="6275590"/>
            <a:ext cx="2105544" cy="138499"/>
          </a:xfrm>
          <a:prstGeom prst="rect">
            <a:avLst/>
          </a:prstGeom>
          <a:noFill/>
          <a:ln>
            <a:noFill/>
          </a:ln>
          <a:effectLst/>
          <a:extLst>
            <a:ext uri="{909E8E84-426E-40DD-AFC4-6F175D3DCCD1}">
              <a14:hiddenFill xmlns:a14="http://schemas.microsoft.com/office/drawing/2010/main">
                <a:solidFill>
                  <a:srgbClr val="A7D67C"/>
                </a:solidFill>
              </a14:hiddenFill>
            </a:ext>
            <a:ext uri="{91240B29-F687-4F45-9708-019B960494DF}">
              <a14:hiddenLine xmlns:a14="http://schemas.microsoft.com/office/drawing/2010/main" w="19050" algn="ctr">
                <a:solidFill>
                  <a:srgbClr val="7FC34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0" rIns="72000" bIns="0">
            <a:spAutoFit/>
          </a:bodyPr>
          <a:lstStyle>
            <a:lvl1pPr eaLnBrk="0" hangingPunct="0">
              <a:tabLst>
                <a:tab pos="271463" algn="l"/>
              </a:tabLst>
              <a:defRPr sz="1200" b="1">
                <a:solidFill>
                  <a:schemeClr val="bg1"/>
                </a:solidFill>
                <a:latin typeface="Arial" charset="0"/>
                <a:ea typeface="ＭＳ Ｐゴシック" pitchFamily="34" charset="-128"/>
              </a:defRPr>
            </a:lvl1pPr>
            <a:lvl2pPr marL="742950" indent="-285750" eaLnBrk="0" hangingPunct="0">
              <a:tabLst>
                <a:tab pos="271463" algn="l"/>
              </a:tabLst>
              <a:defRPr sz="1200" b="1">
                <a:solidFill>
                  <a:schemeClr val="bg1"/>
                </a:solidFill>
                <a:latin typeface="Arial" charset="0"/>
                <a:ea typeface="ＭＳ Ｐゴシック" pitchFamily="34" charset="-128"/>
              </a:defRPr>
            </a:lvl2pPr>
            <a:lvl3pPr marL="1143000" indent="-228600" eaLnBrk="0" hangingPunct="0">
              <a:tabLst>
                <a:tab pos="271463" algn="l"/>
              </a:tabLst>
              <a:defRPr sz="1200" b="1">
                <a:solidFill>
                  <a:schemeClr val="bg1"/>
                </a:solidFill>
                <a:latin typeface="Arial" charset="0"/>
                <a:ea typeface="ＭＳ Ｐゴシック" pitchFamily="34" charset="-128"/>
              </a:defRPr>
            </a:lvl3pPr>
            <a:lvl4pPr marL="1600200" indent="-228600" eaLnBrk="0" hangingPunct="0">
              <a:tabLst>
                <a:tab pos="271463" algn="l"/>
              </a:tabLst>
              <a:defRPr sz="1200" b="1">
                <a:solidFill>
                  <a:schemeClr val="bg1"/>
                </a:solidFill>
                <a:latin typeface="Arial" charset="0"/>
                <a:ea typeface="ＭＳ Ｐゴシック" pitchFamily="34" charset="-128"/>
              </a:defRPr>
            </a:lvl4pPr>
            <a:lvl5pPr marL="2057400" indent="-228600" eaLnBrk="0" hangingPunct="0">
              <a:tabLst>
                <a:tab pos="271463" algn="l"/>
              </a:tabLst>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tabLst>
                <a:tab pos="271463" algn="l"/>
              </a:tabLst>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tabLst>
                <a:tab pos="271463" algn="l"/>
              </a:tabLst>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tabLst>
                <a:tab pos="271463" algn="l"/>
              </a:tabLst>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tabLst>
                <a:tab pos="271463" algn="l"/>
              </a:tabLst>
              <a:defRPr sz="1200" b="1">
                <a:solidFill>
                  <a:schemeClr val="bg1"/>
                </a:solidFill>
                <a:latin typeface="Arial" charset="0"/>
                <a:ea typeface="ＭＳ Ｐゴシック" pitchFamily="34" charset="-128"/>
              </a:defRPr>
            </a:lvl9pPr>
          </a:lstStyle>
          <a:p>
            <a:pPr marL="0" marR="0" lvl="0" indent="0" algn="l" defTabSz="914400" rtl="0" eaLnBrk="1" fontAlgn="base" latinLnBrk="0" hangingPunct="1">
              <a:lnSpc>
                <a:spcPct val="100000"/>
              </a:lnSpc>
              <a:spcBef>
                <a:spcPct val="50000"/>
              </a:spcBef>
              <a:spcAft>
                <a:spcPct val="0"/>
              </a:spcAft>
              <a:buClrTx/>
              <a:buSzTx/>
              <a:buFont typeface="Arial" charset="0"/>
              <a:buNone/>
              <a:tabLst>
                <a:tab pos="271463" algn="l"/>
              </a:tabLst>
              <a:defRPr/>
            </a:pPr>
            <a:r>
              <a:rPr kumimoji="0" lang="de-DE" sz="900" b="1" i="0" u="none" strike="noStrike" kern="1200" cap="none" spc="0" normalizeH="0" baseline="0" noProof="0" dirty="0">
                <a:ln>
                  <a:noFill/>
                </a:ln>
                <a:solidFill>
                  <a:srgbClr val="000000"/>
                </a:solidFill>
                <a:effectLst/>
                <a:uLnTx/>
                <a:uFillTx/>
                <a:latin typeface="Arial" charset="0"/>
                <a:ea typeface="ＭＳ Ｐゴシック" pitchFamily="34" charset="-128"/>
                <a:cs typeface="+mn-cs"/>
              </a:rPr>
              <a:t>* Data </a:t>
            </a:r>
            <a:r>
              <a:rPr kumimoji="0" lang="de-DE" sz="900" b="1" i="0" u="none" strike="noStrike" kern="1200" cap="none" spc="0" normalizeH="0" baseline="0" noProof="0" dirty="0" err="1">
                <a:ln>
                  <a:noFill/>
                </a:ln>
                <a:solidFill>
                  <a:srgbClr val="000000"/>
                </a:solidFill>
                <a:effectLst/>
                <a:uLnTx/>
                <a:uFillTx/>
                <a:latin typeface="Arial" charset="0"/>
                <a:ea typeface="ＭＳ Ｐゴシック" pitchFamily="34" charset="-128"/>
                <a:cs typeface="+mn-cs"/>
              </a:rPr>
              <a:t>as</a:t>
            </a:r>
            <a:r>
              <a:rPr kumimoji="0" lang="de-DE" sz="900" b="1" i="0" u="none" strike="noStrike" kern="1200" cap="none" spc="0" normalizeH="0" baseline="0" noProof="0" dirty="0">
                <a:ln>
                  <a:noFill/>
                </a:ln>
                <a:solidFill>
                  <a:srgbClr val="000000"/>
                </a:solidFill>
                <a:effectLst/>
                <a:uLnTx/>
                <a:uFillTx/>
                <a:latin typeface="Arial" charset="0"/>
                <a:ea typeface="ＭＳ Ｐゴシック" pitchFamily="34" charset="-128"/>
                <a:cs typeface="+mn-cs"/>
              </a:rPr>
              <a:t> </a:t>
            </a:r>
            <a:r>
              <a:rPr kumimoji="0" lang="de-DE" sz="900" b="1" i="0" u="none" strike="noStrike" kern="1200" cap="none" spc="0" normalizeH="0" baseline="0" noProof="0" dirty="0" err="1">
                <a:ln>
                  <a:noFill/>
                </a:ln>
                <a:solidFill>
                  <a:srgbClr val="000000"/>
                </a:solidFill>
                <a:effectLst/>
                <a:uLnTx/>
                <a:uFillTx/>
                <a:latin typeface="Arial" charset="0"/>
                <a:ea typeface="ＭＳ Ｐゴシック" pitchFamily="34" charset="-128"/>
                <a:cs typeface="+mn-cs"/>
              </a:rPr>
              <a:t>of</a:t>
            </a:r>
            <a:r>
              <a:rPr lang="de-DE" sz="900" dirty="0">
                <a:solidFill>
                  <a:srgbClr val="000000"/>
                </a:solidFill>
              </a:rPr>
              <a:t> 31st </a:t>
            </a:r>
            <a:r>
              <a:rPr lang="de-DE" sz="900" dirty="0" err="1">
                <a:solidFill>
                  <a:srgbClr val="000000"/>
                </a:solidFill>
              </a:rPr>
              <a:t>July</a:t>
            </a:r>
            <a:r>
              <a:rPr lang="de-DE" sz="900" dirty="0">
                <a:solidFill>
                  <a:srgbClr val="000000"/>
                </a:solidFill>
              </a:rPr>
              <a:t> 2020</a:t>
            </a:r>
            <a:endParaRPr kumimoji="0" lang="en-US" sz="900" b="1" i="0" u="none" strike="noStrike" kern="1200" cap="none" spc="0" normalizeH="0" baseline="0" noProof="0" dirty="0">
              <a:ln>
                <a:noFill/>
              </a:ln>
              <a:solidFill>
                <a:srgbClr val="000000"/>
              </a:solidFill>
              <a:effectLst/>
              <a:uLnTx/>
              <a:uFillTx/>
              <a:latin typeface="Arial" charset="0"/>
              <a:ea typeface="ＭＳ Ｐゴシック" pitchFamily="34" charset="-128"/>
              <a:cs typeface="+mn-cs"/>
            </a:endParaRPr>
          </a:p>
        </p:txBody>
      </p:sp>
      <p:sp>
        <p:nvSpPr>
          <p:cNvPr id="7" name="AutoShape 5"/>
          <p:cNvSpPr>
            <a:spLocks noChangeArrowheads="1"/>
          </p:cNvSpPr>
          <p:nvPr/>
        </p:nvSpPr>
        <p:spPr bwMode="auto">
          <a:xfrm>
            <a:off x="5535562" y="2089301"/>
            <a:ext cx="3236963" cy="1719019"/>
          </a:xfrm>
          <a:prstGeom prst="roundRect">
            <a:avLst>
              <a:gd name="adj" fmla="val 16667"/>
            </a:avLst>
          </a:prstGeom>
          <a:solidFill>
            <a:schemeClr val="accent2"/>
          </a:solid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72000" bIns="0" anchor="ct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271463" algn="l"/>
              </a:tabLst>
              <a:defRPr/>
            </a:pPr>
            <a:r>
              <a:rPr kumimoji="0" lang="en-GB" b="0" i="0" u="none" strike="noStrike" kern="1200" cap="none" spc="0" normalizeH="0" baseline="0" noProof="0" dirty="0">
                <a:ln>
                  <a:noFill/>
                </a:ln>
                <a:solidFill>
                  <a:srgbClr val="000000"/>
                </a:solidFill>
                <a:effectLst/>
                <a:uLnTx/>
                <a:uFillTx/>
              </a:rPr>
              <a:t>Total contracts traded since 2017:</a:t>
            </a:r>
            <a:r>
              <a:rPr lang="en-GB" b="0" dirty="0">
                <a:solidFill>
                  <a:srgbClr val="000000"/>
                </a:solidFill>
              </a:rPr>
              <a:t> 104.58 Million</a:t>
            </a:r>
            <a:endParaRPr kumimoji="0" lang="en-GB" b="0" i="0" u="none" strike="noStrike" kern="1200" cap="none" spc="0" normalizeH="0" baseline="0" noProof="0" dirty="0">
              <a:ln>
                <a:noFill/>
              </a:ln>
              <a:solidFill>
                <a:srgbClr val="000000"/>
              </a:solidFill>
              <a:effectLst/>
              <a:uLnTx/>
              <a:uFillTx/>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271463" algn="l"/>
              </a:tabLst>
              <a:defRPr/>
            </a:pPr>
            <a:r>
              <a:rPr kumimoji="0" lang="en-GB" b="0" i="0" u="none" strike="noStrike" kern="1200" cap="none" spc="0" normalizeH="0" baseline="0" noProof="0" dirty="0">
                <a:ln>
                  <a:noFill/>
                </a:ln>
                <a:solidFill>
                  <a:srgbClr val="000000"/>
                </a:solidFill>
                <a:effectLst/>
                <a:uLnTx/>
                <a:uFillTx/>
              </a:rPr>
              <a:t>Traded contracts 2018:</a:t>
            </a:r>
            <a:r>
              <a:rPr lang="en-GB" b="0" dirty="0">
                <a:solidFill>
                  <a:srgbClr val="000000"/>
                </a:solidFill>
              </a:rPr>
              <a:t> 29.77</a:t>
            </a:r>
            <a:r>
              <a:rPr kumimoji="0" lang="en-GB" b="0" i="0" u="none" strike="noStrike" kern="1200" cap="none" spc="0" normalizeH="0" baseline="0" noProof="0" dirty="0">
                <a:ln>
                  <a:noFill/>
                </a:ln>
                <a:solidFill>
                  <a:srgbClr val="000000"/>
                </a:solidFill>
                <a:effectLst/>
                <a:uLnTx/>
                <a:uFillTx/>
              </a:rPr>
              <a:t> Million</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271463" algn="l"/>
              </a:tabLst>
              <a:defRPr/>
            </a:pPr>
            <a:r>
              <a:rPr lang="en-GB" b="0" dirty="0">
                <a:solidFill>
                  <a:srgbClr val="000000"/>
                </a:solidFill>
              </a:rPr>
              <a:t>Traded contracts 2019 : 28.37 Million</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271463" algn="l"/>
              </a:tabLst>
              <a:defRPr/>
            </a:pPr>
            <a:r>
              <a:rPr lang="en-GB" b="0" dirty="0">
                <a:solidFill>
                  <a:srgbClr val="000000"/>
                </a:solidFill>
              </a:rPr>
              <a:t>Traded contracts YTD 2020*: 17.48 Million </a:t>
            </a:r>
            <a:endParaRPr kumimoji="0" lang="en-GB" b="0" i="0" u="none" strike="noStrike" kern="1200" cap="none" spc="0" normalizeH="0" baseline="0" noProof="0" dirty="0">
              <a:ln>
                <a:noFill/>
              </a:ln>
              <a:solidFill>
                <a:srgbClr val="000000"/>
              </a:solidFill>
              <a:effectLst/>
              <a:uLnTx/>
              <a:uFillTx/>
            </a:endParaRPr>
          </a:p>
          <a:p>
            <a:pPr marL="285750" lvl="0" indent="-285750" algn="l" eaLnBrk="0" hangingPunct="0">
              <a:spcBef>
                <a:spcPct val="0"/>
              </a:spcBef>
              <a:buFont typeface="Arial" panose="020B0604020202020204" pitchFamily="34" charset="0"/>
              <a:buChar char="•"/>
              <a:tabLst>
                <a:tab pos="271463" algn="l"/>
              </a:tabLst>
              <a:defRPr/>
            </a:pPr>
            <a:r>
              <a:rPr kumimoji="0" lang="en-GB" b="0" i="0" u="none" strike="noStrike" kern="1200" cap="none" spc="0" normalizeH="0" baseline="0" noProof="0" dirty="0">
                <a:ln>
                  <a:noFill/>
                </a:ln>
                <a:solidFill>
                  <a:srgbClr val="000000"/>
                </a:solidFill>
                <a:effectLst/>
                <a:uLnTx/>
                <a:uFillTx/>
              </a:rPr>
              <a:t>Open Interest e/o </a:t>
            </a:r>
            <a:r>
              <a:rPr lang="en-GB" b="0" dirty="0">
                <a:solidFill>
                  <a:srgbClr val="000000"/>
                </a:solidFill>
              </a:rPr>
              <a:t>July 2020*</a:t>
            </a:r>
            <a:r>
              <a:rPr kumimoji="0" lang="en-GB" b="0" i="0" u="none" strike="noStrike" kern="1200" cap="none" spc="0" normalizeH="0" baseline="0" noProof="0" dirty="0">
                <a:ln>
                  <a:noFill/>
                </a:ln>
                <a:solidFill>
                  <a:srgbClr val="000000"/>
                </a:solidFill>
                <a:effectLst/>
                <a:uLnTx/>
                <a:uFillTx/>
              </a:rPr>
              <a:t>:</a:t>
            </a:r>
            <a:r>
              <a:rPr lang="en-GB" b="0" dirty="0">
                <a:solidFill>
                  <a:srgbClr val="000000"/>
                </a:solidFill>
              </a:rPr>
              <a:t> </a:t>
            </a:r>
            <a:r>
              <a:rPr lang="en-GB" b="0" dirty="0"/>
              <a:t> </a:t>
            </a:r>
            <a:r>
              <a:rPr lang="en-GB" b="0" dirty="0">
                <a:solidFill>
                  <a:schemeClr val="tx1"/>
                </a:solidFill>
              </a:rPr>
              <a:t>386,000</a:t>
            </a:r>
          </a:p>
        </p:txBody>
      </p:sp>
      <p:sp>
        <p:nvSpPr>
          <p:cNvPr id="8" name="AutoShape 4"/>
          <p:cNvSpPr>
            <a:spLocks noChangeArrowheads="1"/>
          </p:cNvSpPr>
          <p:nvPr/>
        </p:nvSpPr>
        <p:spPr bwMode="auto">
          <a:xfrm>
            <a:off x="5535562" y="1529319"/>
            <a:ext cx="3238550" cy="452666"/>
          </a:xfrm>
          <a:prstGeom prst="roundRect">
            <a:avLst>
              <a:gd name="adj" fmla="val 16667"/>
            </a:avLst>
          </a:prstGeom>
          <a:solidFill>
            <a:srgbClr val="CCD6E2"/>
          </a:solid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0" rIns="72000" bIns="0" anchor="ctr"/>
          <a:lstStyle/>
          <a:p>
            <a:pPr marL="0" marR="0" lvl="0" indent="0" algn="ctr" defTabSz="914400" rtl="0" eaLnBrk="1" fontAlgn="base" latinLnBrk="0" hangingPunct="1">
              <a:lnSpc>
                <a:spcPct val="100000"/>
              </a:lnSpc>
              <a:spcBef>
                <a:spcPct val="50000"/>
              </a:spcBef>
              <a:spcAft>
                <a:spcPct val="0"/>
              </a:spcAft>
              <a:buClrTx/>
              <a:buSzTx/>
              <a:buFont typeface="Arial" charset="0"/>
              <a:buNone/>
              <a:tabLst>
                <a:tab pos="271463" algn="l"/>
              </a:tabLst>
              <a:defRPr/>
            </a:pPr>
            <a:r>
              <a:rPr kumimoji="0" lang="en-US" b="1" i="0" u="none" strike="noStrike" kern="1200" cap="none" spc="0" normalizeH="0" baseline="0" noProof="0" dirty="0">
                <a:ln>
                  <a:noFill/>
                </a:ln>
                <a:solidFill>
                  <a:srgbClr val="000000"/>
                </a:solidFill>
                <a:effectLst/>
                <a:uLnTx/>
                <a:uFillTx/>
                <a:latin typeface="Arial" charset="0"/>
                <a:ea typeface="ＭＳ Ｐゴシック" pitchFamily="34" charset="-128"/>
                <a:cs typeface="+mn-cs"/>
              </a:rPr>
              <a:t>Long-Term Euro-BTP</a:t>
            </a:r>
          </a:p>
        </p:txBody>
      </p:sp>
      <p:sp>
        <p:nvSpPr>
          <p:cNvPr id="9" name="AutoShape 4"/>
          <p:cNvSpPr>
            <a:spLocks noChangeArrowheads="1"/>
          </p:cNvSpPr>
          <p:nvPr/>
        </p:nvSpPr>
        <p:spPr bwMode="auto">
          <a:xfrm>
            <a:off x="5533976" y="3915637"/>
            <a:ext cx="3238550" cy="452666"/>
          </a:xfrm>
          <a:prstGeom prst="roundRect">
            <a:avLst>
              <a:gd name="adj" fmla="val 16667"/>
            </a:avLst>
          </a:prstGeom>
          <a:solidFill>
            <a:srgbClr val="CCD6E2"/>
          </a:solid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0" rIns="72000" bIns="0" anchor="ctr"/>
          <a:lstStyle/>
          <a:p>
            <a:pPr marL="0" marR="0" lvl="0" indent="0" algn="ctr" defTabSz="914400" rtl="0" eaLnBrk="1" fontAlgn="base" latinLnBrk="0" hangingPunct="1">
              <a:lnSpc>
                <a:spcPct val="100000"/>
              </a:lnSpc>
              <a:spcBef>
                <a:spcPct val="50000"/>
              </a:spcBef>
              <a:spcAft>
                <a:spcPct val="0"/>
              </a:spcAft>
              <a:buClrTx/>
              <a:buSzTx/>
              <a:buFont typeface="Arial" charset="0"/>
              <a:buNone/>
              <a:tabLst>
                <a:tab pos="271463" algn="l"/>
              </a:tabLst>
              <a:defRPr/>
            </a:pPr>
            <a:r>
              <a:rPr kumimoji="0" lang="en-US" b="1" i="0" u="none" strike="noStrike" kern="1200" cap="none" spc="0" normalizeH="0" baseline="0" noProof="0" dirty="0">
                <a:ln>
                  <a:noFill/>
                </a:ln>
                <a:solidFill>
                  <a:srgbClr val="000000"/>
                </a:solidFill>
                <a:effectLst/>
                <a:uLnTx/>
                <a:uFillTx/>
                <a:latin typeface="Arial" charset="0"/>
                <a:ea typeface="ＭＳ Ｐゴシック" pitchFamily="34" charset="-128"/>
                <a:cs typeface="+mn-cs"/>
              </a:rPr>
              <a:t>Short-Term Euro-BTP </a:t>
            </a:r>
          </a:p>
        </p:txBody>
      </p:sp>
      <p:sp>
        <p:nvSpPr>
          <p:cNvPr id="10" name="AutoShape 5"/>
          <p:cNvSpPr>
            <a:spLocks noChangeArrowheads="1"/>
          </p:cNvSpPr>
          <p:nvPr/>
        </p:nvSpPr>
        <p:spPr bwMode="auto">
          <a:xfrm>
            <a:off x="5535562" y="4475620"/>
            <a:ext cx="3236964" cy="1735258"/>
          </a:xfrm>
          <a:prstGeom prst="roundRect">
            <a:avLst>
              <a:gd name="adj" fmla="val 16667"/>
            </a:avLst>
          </a:prstGeom>
          <a:solidFill>
            <a:schemeClr val="accent2"/>
          </a:solid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72000" bIns="0" anchor="ct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271463" algn="l"/>
              </a:tabLst>
              <a:defRPr/>
            </a:pPr>
            <a:r>
              <a:rPr kumimoji="0" lang="en-GB" b="0" i="0" u="none" strike="noStrike" kern="1200" cap="none" spc="0" normalizeH="0" baseline="0" noProof="0" dirty="0">
                <a:ln>
                  <a:noFill/>
                </a:ln>
                <a:solidFill>
                  <a:srgbClr val="000000"/>
                </a:solidFill>
                <a:effectLst/>
                <a:uLnTx/>
                <a:uFillTx/>
                <a:latin typeface="Arial" charset="0"/>
                <a:ea typeface="ＭＳ Ｐゴシック" pitchFamily="34" charset="-128"/>
                <a:cs typeface="+mn-cs"/>
              </a:rPr>
              <a:t>Total contracts traded since 2017: </a:t>
            </a:r>
            <a:r>
              <a:rPr lang="en-GB" b="0" dirty="0">
                <a:solidFill>
                  <a:srgbClr val="000000"/>
                </a:solidFill>
              </a:rPr>
              <a:t>57.44</a:t>
            </a:r>
            <a:r>
              <a:rPr kumimoji="0" lang="en-GB" b="0" i="0" u="none" strike="noStrike" kern="1200" cap="none" spc="0" normalizeH="0" baseline="0" noProof="0" dirty="0">
                <a:ln>
                  <a:noFill/>
                </a:ln>
                <a:solidFill>
                  <a:srgbClr val="000000"/>
                </a:solidFill>
                <a:effectLst/>
                <a:uLnTx/>
                <a:uFillTx/>
                <a:latin typeface="Arial" charset="0"/>
                <a:ea typeface="ＭＳ Ｐゴシック" pitchFamily="34" charset="-128"/>
                <a:cs typeface="+mn-cs"/>
              </a:rPr>
              <a:t> Million</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271463" algn="l"/>
              </a:tabLst>
              <a:defRPr/>
            </a:pPr>
            <a:r>
              <a:rPr kumimoji="0" lang="en-GB" b="0" i="0" u="none" strike="noStrike" kern="1200" cap="none" spc="0" normalizeH="0" baseline="0" noProof="0" dirty="0">
                <a:ln>
                  <a:noFill/>
                </a:ln>
                <a:solidFill>
                  <a:srgbClr val="000000"/>
                </a:solidFill>
                <a:effectLst/>
                <a:uLnTx/>
                <a:uFillTx/>
                <a:latin typeface="Arial" charset="0"/>
                <a:ea typeface="ＭＳ Ｐゴシック" pitchFamily="34" charset="-128"/>
                <a:cs typeface="+mn-cs"/>
              </a:rPr>
              <a:t>Traded contracts 2018: </a:t>
            </a:r>
            <a:r>
              <a:rPr lang="en-GB" b="0" dirty="0">
                <a:solidFill>
                  <a:srgbClr val="000000"/>
                </a:solidFill>
              </a:rPr>
              <a:t>17.67</a:t>
            </a:r>
            <a:r>
              <a:rPr kumimoji="0" lang="en-GB" b="0" i="0" u="none" strike="noStrike" kern="1200" cap="none" spc="0" normalizeH="0" baseline="0" noProof="0" dirty="0">
                <a:ln>
                  <a:noFill/>
                </a:ln>
                <a:solidFill>
                  <a:srgbClr val="000000"/>
                </a:solidFill>
                <a:effectLst/>
                <a:uLnTx/>
                <a:uFillTx/>
                <a:latin typeface="Arial" charset="0"/>
                <a:ea typeface="ＭＳ Ｐゴシック" pitchFamily="34" charset="-128"/>
                <a:cs typeface="+mn-cs"/>
              </a:rPr>
              <a:t> Million</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271463" algn="l"/>
              </a:tabLst>
              <a:defRPr/>
            </a:pPr>
            <a:r>
              <a:rPr lang="en-GB" b="0" dirty="0">
                <a:solidFill>
                  <a:srgbClr val="000000"/>
                </a:solidFill>
              </a:rPr>
              <a:t>Traded contracts 2019: 17.12 Million</a:t>
            </a:r>
            <a:endParaRPr kumimoji="0" lang="en-GB" b="0" i="0" u="none" strike="noStrike" kern="1200" cap="none" spc="0" normalizeH="0" baseline="0" noProof="0" dirty="0">
              <a:ln>
                <a:noFill/>
              </a:ln>
              <a:solidFill>
                <a:srgbClr val="000000"/>
              </a:solidFill>
              <a:effectLst/>
              <a:uLnTx/>
              <a:uFillTx/>
              <a:latin typeface="Arial" charset="0"/>
              <a:ea typeface="ＭＳ Ｐゴシック" pitchFamily="34" charset="-128"/>
              <a:cs typeface="+mn-cs"/>
            </a:endParaRPr>
          </a:p>
          <a:p>
            <a:pPr marL="285750" lvl="0" indent="-285750" algn="l" eaLnBrk="0" hangingPunct="0">
              <a:spcBef>
                <a:spcPct val="0"/>
              </a:spcBef>
              <a:buFont typeface="Arial" panose="020B0604020202020204" pitchFamily="34" charset="0"/>
              <a:buChar char="•"/>
              <a:tabLst>
                <a:tab pos="271463" algn="l"/>
              </a:tabLst>
              <a:defRPr/>
            </a:pPr>
            <a:r>
              <a:rPr lang="en-GB" b="0" dirty="0">
                <a:solidFill>
                  <a:srgbClr val="000000"/>
                </a:solidFill>
              </a:rPr>
              <a:t>Traded contracts YTD 2020*: 10.47 Million</a:t>
            </a:r>
          </a:p>
          <a:p>
            <a:pPr marL="285750" lvl="0" indent="-285750" algn="l" eaLnBrk="0" hangingPunct="0">
              <a:spcBef>
                <a:spcPct val="0"/>
              </a:spcBef>
              <a:buFont typeface="Arial" panose="020B0604020202020204" pitchFamily="34" charset="0"/>
              <a:buChar char="•"/>
              <a:tabLst>
                <a:tab pos="271463" algn="l"/>
              </a:tabLst>
              <a:defRPr/>
            </a:pPr>
            <a:r>
              <a:rPr kumimoji="0" lang="en-GB" b="0" i="0" u="none" strike="noStrike" kern="1200" cap="none" spc="0" normalizeH="0" baseline="0" noProof="0" dirty="0">
                <a:ln>
                  <a:noFill/>
                </a:ln>
                <a:solidFill>
                  <a:srgbClr val="000000"/>
                </a:solidFill>
                <a:effectLst/>
                <a:uLnTx/>
                <a:uFillTx/>
                <a:latin typeface="Arial" charset="0"/>
                <a:ea typeface="ＭＳ Ｐゴシック" pitchFamily="34" charset="-128"/>
                <a:cs typeface="+mn-cs"/>
              </a:rPr>
              <a:t>Open Interest e/o</a:t>
            </a:r>
            <a:r>
              <a:rPr lang="en-GB" b="0" dirty="0">
                <a:solidFill>
                  <a:srgbClr val="000000"/>
                </a:solidFill>
              </a:rPr>
              <a:t> July 2020*: 217,635</a:t>
            </a:r>
          </a:p>
        </p:txBody>
      </p:sp>
      <p:sp>
        <p:nvSpPr>
          <p:cNvPr id="13" name="Rectangle 2">
            <a:extLst>
              <a:ext uri="{FF2B5EF4-FFF2-40B4-BE49-F238E27FC236}">
                <a16:creationId xmlns:a16="http://schemas.microsoft.com/office/drawing/2014/main" id="{6167D8D2-8E8E-4BF3-AE9E-505EFCEB8A01}"/>
              </a:ext>
            </a:extLst>
          </p:cNvPr>
          <p:cNvSpPr txBox="1">
            <a:spLocks noChangeArrowheads="1"/>
          </p:cNvSpPr>
          <p:nvPr/>
        </p:nvSpPr>
        <p:spPr bwMode="auto">
          <a:xfrm>
            <a:off x="699521" y="607465"/>
            <a:ext cx="83820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0" fontAlgn="base" hangingPunct="0">
              <a:lnSpc>
                <a:spcPct val="85000"/>
              </a:lnSpc>
              <a:spcBef>
                <a:spcPct val="0"/>
              </a:spcBef>
              <a:spcAft>
                <a:spcPct val="0"/>
              </a:spcAft>
              <a:defRPr sz="2400" b="1">
                <a:solidFill>
                  <a:schemeClr val="tx2"/>
                </a:solidFill>
                <a:latin typeface="+mj-lt"/>
                <a:ea typeface="+mj-ea"/>
                <a:cs typeface="+mj-cs"/>
              </a:defRPr>
            </a:lvl1pPr>
            <a:lvl2pPr algn="l" rtl="0" eaLnBrk="0" fontAlgn="base" hangingPunct="0">
              <a:lnSpc>
                <a:spcPct val="85000"/>
              </a:lnSpc>
              <a:spcBef>
                <a:spcPct val="0"/>
              </a:spcBef>
              <a:spcAft>
                <a:spcPct val="0"/>
              </a:spcAft>
              <a:defRPr sz="2400" b="1">
                <a:solidFill>
                  <a:schemeClr val="tx2"/>
                </a:solidFill>
                <a:latin typeface="Arial" charset="0"/>
              </a:defRPr>
            </a:lvl2pPr>
            <a:lvl3pPr algn="l" rtl="0" eaLnBrk="0" fontAlgn="base" hangingPunct="0">
              <a:lnSpc>
                <a:spcPct val="85000"/>
              </a:lnSpc>
              <a:spcBef>
                <a:spcPct val="0"/>
              </a:spcBef>
              <a:spcAft>
                <a:spcPct val="0"/>
              </a:spcAft>
              <a:defRPr sz="2400" b="1">
                <a:solidFill>
                  <a:schemeClr val="tx2"/>
                </a:solidFill>
                <a:latin typeface="Arial" charset="0"/>
              </a:defRPr>
            </a:lvl3pPr>
            <a:lvl4pPr algn="l" rtl="0" eaLnBrk="0" fontAlgn="base" hangingPunct="0">
              <a:lnSpc>
                <a:spcPct val="85000"/>
              </a:lnSpc>
              <a:spcBef>
                <a:spcPct val="0"/>
              </a:spcBef>
              <a:spcAft>
                <a:spcPct val="0"/>
              </a:spcAft>
              <a:defRPr sz="2400" b="1">
                <a:solidFill>
                  <a:schemeClr val="tx2"/>
                </a:solidFill>
                <a:latin typeface="Arial" charset="0"/>
              </a:defRPr>
            </a:lvl4pPr>
            <a:lvl5pPr algn="l" rtl="0" eaLnBrk="0" fontAlgn="base" hangingPunct="0">
              <a:lnSpc>
                <a:spcPct val="85000"/>
              </a:lnSpc>
              <a:spcBef>
                <a:spcPct val="0"/>
              </a:spcBef>
              <a:spcAft>
                <a:spcPct val="0"/>
              </a:spcAft>
              <a:defRPr sz="2400" b="1">
                <a:solidFill>
                  <a:schemeClr val="tx2"/>
                </a:solidFill>
                <a:latin typeface="Arial" charset="0"/>
              </a:defRPr>
            </a:lvl5pPr>
            <a:lvl6pPr marL="457200" algn="l" rtl="0" fontAlgn="base">
              <a:lnSpc>
                <a:spcPct val="85000"/>
              </a:lnSpc>
              <a:spcBef>
                <a:spcPct val="0"/>
              </a:spcBef>
              <a:spcAft>
                <a:spcPct val="0"/>
              </a:spcAft>
              <a:defRPr sz="2400" b="1">
                <a:solidFill>
                  <a:schemeClr val="tx2"/>
                </a:solidFill>
                <a:latin typeface="Arial" charset="0"/>
              </a:defRPr>
            </a:lvl6pPr>
            <a:lvl7pPr marL="914400" algn="l" rtl="0" fontAlgn="base">
              <a:lnSpc>
                <a:spcPct val="85000"/>
              </a:lnSpc>
              <a:spcBef>
                <a:spcPct val="0"/>
              </a:spcBef>
              <a:spcAft>
                <a:spcPct val="0"/>
              </a:spcAft>
              <a:defRPr sz="2400" b="1">
                <a:solidFill>
                  <a:schemeClr val="tx2"/>
                </a:solidFill>
                <a:latin typeface="Arial" charset="0"/>
              </a:defRPr>
            </a:lvl7pPr>
            <a:lvl8pPr marL="1371600" algn="l" rtl="0" fontAlgn="base">
              <a:lnSpc>
                <a:spcPct val="85000"/>
              </a:lnSpc>
              <a:spcBef>
                <a:spcPct val="0"/>
              </a:spcBef>
              <a:spcAft>
                <a:spcPct val="0"/>
              </a:spcAft>
              <a:defRPr sz="2400" b="1">
                <a:solidFill>
                  <a:schemeClr val="tx2"/>
                </a:solidFill>
                <a:latin typeface="Arial" charset="0"/>
              </a:defRPr>
            </a:lvl8pPr>
            <a:lvl9pPr marL="1828800" algn="l" rtl="0" fontAlgn="base">
              <a:lnSpc>
                <a:spcPct val="85000"/>
              </a:lnSpc>
              <a:spcBef>
                <a:spcPct val="0"/>
              </a:spcBef>
              <a:spcAft>
                <a:spcPct val="0"/>
              </a:spcAft>
              <a:defRPr sz="2400" b="1">
                <a:solidFill>
                  <a:schemeClr val="tx2"/>
                </a:solidFill>
                <a:latin typeface="Arial" charset="0"/>
              </a:defRPr>
            </a:lvl9pPr>
          </a:lstStyle>
          <a:p>
            <a:pPr eaLnBrk="1" hangingPunct="1">
              <a:buFontTx/>
            </a:pPr>
            <a:r>
              <a:rPr lang="en-US" kern="0" dirty="0"/>
              <a:t>Appendix 1</a:t>
            </a:r>
          </a:p>
          <a:p>
            <a:pPr eaLnBrk="1" hangingPunct="1">
              <a:buFontTx/>
            </a:pPr>
            <a:r>
              <a:rPr lang="en-US" sz="2000" kern="0" dirty="0"/>
              <a:t>Monthly Volume and OI Development in Short- and </a:t>
            </a:r>
            <a:br>
              <a:rPr lang="en-US" sz="2000" kern="0" dirty="0"/>
            </a:br>
            <a:r>
              <a:rPr lang="en-US" sz="2000" kern="0" dirty="0"/>
              <a:t>Long-Term Euro-BTP Futures</a:t>
            </a:r>
          </a:p>
        </p:txBody>
      </p:sp>
      <p:graphicFrame>
        <p:nvGraphicFramePr>
          <p:cNvPr id="14" name="Chart 13">
            <a:extLst>
              <a:ext uri="{FF2B5EF4-FFF2-40B4-BE49-F238E27FC236}">
                <a16:creationId xmlns:a16="http://schemas.microsoft.com/office/drawing/2014/main" id="{00000000-0008-0000-0000-000018000000}"/>
              </a:ext>
            </a:extLst>
          </p:cNvPr>
          <p:cNvGraphicFramePr>
            <a:graphicFrameLocks/>
          </p:cNvGraphicFramePr>
          <p:nvPr>
            <p:extLst>
              <p:ext uri="{D42A27DB-BD31-4B8C-83A1-F6EECF244321}">
                <p14:modId xmlns:p14="http://schemas.microsoft.com/office/powerpoint/2010/main" val="3134616724"/>
              </p:ext>
            </p:extLst>
          </p:nvPr>
        </p:nvGraphicFramePr>
        <p:xfrm>
          <a:off x="699520" y="1468320"/>
          <a:ext cx="4276121" cy="234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Chart 14">
            <a:extLst>
              <a:ext uri="{FF2B5EF4-FFF2-40B4-BE49-F238E27FC236}">
                <a16:creationId xmlns:a16="http://schemas.microsoft.com/office/drawing/2014/main" id="{00000000-0008-0000-0000-00001A000000}"/>
              </a:ext>
            </a:extLst>
          </p:cNvPr>
          <p:cNvGraphicFramePr>
            <a:graphicFrameLocks/>
          </p:cNvGraphicFramePr>
          <p:nvPr>
            <p:extLst>
              <p:ext uri="{D42A27DB-BD31-4B8C-83A1-F6EECF244321}">
                <p14:modId xmlns:p14="http://schemas.microsoft.com/office/powerpoint/2010/main" val="2830347516"/>
              </p:ext>
            </p:extLst>
          </p:nvPr>
        </p:nvGraphicFramePr>
        <p:xfrm>
          <a:off x="700654" y="3809879"/>
          <a:ext cx="4276080" cy="2340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88437579"/>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0"/>
          </p:nvPr>
        </p:nvSpPr>
        <p:spPr>
          <a:noFill/>
        </p:spPr>
        <p:txBody>
          <a:bodyPr/>
          <a:lstStyle>
            <a:lvl1pPr eaLnBrk="0" hangingPunct="0">
              <a:defRPr sz="1400">
                <a:solidFill>
                  <a:schemeClr val="tx1"/>
                </a:solidFill>
                <a:latin typeface="Arial" charset="0"/>
                <a:ea typeface="ＭＳ Ｐゴシック" pitchFamily="34" charset="-128"/>
              </a:defRPr>
            </a:lvl1pPr>
            <a:lvl2pPr marL="742950" indent="-285750" eaLnBrk="0" hangingPunct="0">
              <a:defRPr sz="1400">
                <a:solidFill>
                  <a:schemeClr val="tx1"/>
                </a:solidFill>
                <a:latin typeface="Arial" charset="0"/>
                <a:ea typeface="ＭＳ Ｐゴシック" pitchFamily="34" charset="-128"/>
              </a:defRPr>
            </a:lvl2pPr>
            <a:lvl3pPr marL="1143000" indent="-228600" eaLnBrk="0" hangingPunct="0">
              <a:defRPr sz="1400">
                <a:solidFill>
                  <a:schemeClr val="tx1"/>
                </a:solidFill>
                <a:latin typeface="Arial" charset="0"/>
                <a:ea typeface="ＭＳ Ｐゴシック" pitchFamily="34" charset="-128"/>
              </a:defRPr>
            </a:lvl3pPr>
            <a:lvl4pPr marL="1600200" indent="-228600" eaLnBrk="0" hangingPunct="0">
              <a:defRPr sz="1400">
                <a:solidFill>
                  <a:schemeClr val="tx1"/>
                </a:solidFill>
                <a:latin typeface="Arial" charset="0"/>
                <a:ea typeface="ＭＳ Ｐゴシック" pitchFamily="34" charset="-128"/>
              </a:defRPr>
            </a:lvl4pPr>
            <a:lvl5pPr marL="2057400" indent="-228600" eaLnBrk="0" hangingPunct="0">
              <a:defRPr sz="1400">
                <a:solidFill>
                  <a:schemeClr val="tx1"/>
                </a:solidFill>
                <a:latin typeface="Arial" charset="0"/>
                <a:ea typeface="ＭＳ Ｐゴシック" pitchFamily="34" charset="-128"/>
              </a:defRPr>
            </a:lvl5pPr>
            <a:lvl6pPr marL="2514600" indent="-228600" eaLnBrk="0" fontAlgn="base" hangingPunct="0">
              <a:lnSpc>
                <a:spcPct val="90000"/>
              </a:lnSpc>
              <a:spcBef>
                <a:spcPct val="0"/>
              </a:spcBef>
              <a:spcAft>
                <a:spcPct val="0"/>
              </a:spcAft>
              <a:buClr>
                <a:schemeClr val="tx2"/>
              </a:buClr>
              <a:buChar char="•"/>
              <a:defRPr sz="1400">
                <a:solidFill>
                  <a:schemeClr val="tx1"/>
                </a:solidFill>
                <a:latin typeface="Arial" charset="0"/>
                <a:ea typeface="ＭＳ Ｐゴシック" pitchFamily="34" charset="-128"/>
              </a:defRPr>
            </a:lvl6pPr>
            <a:lvl7pPr marL="2971800" indent="-228600" eaLnBrk="0" fontAlgn="base" hangingPunct="0">
              <a:lnSpc>
                <a:spcPct val="90000"/>
              </a:lnSpc>
              <a:spcBef>
                <a:spcPct val="0"/>
              </a:spcBef>
              <a:spcAft>
                <a:spcPct val="0"/>
              </a:spcAft>
              <a:buClr>
                <a:schemeClr val="tx2"/>
              </a:buClr>
              <a:buChar char="•"/>
              <a:defRPr sz="1400">
                <a:solidFill>
                  <a:schemeClr val="tx1"/>
                </a:solidFill>
                <a:latin typeface="Arial" charset="0"/>
                <a:ea typeface="ＭＳ Ｐゴシック" pitchFamily="34" charset="-128"/>
              </a:defRPr>
            </a:lvl7pPr>
            <a:lvl8pPr marL="3429000" indent="-228600" eaLnBrk="0" fontAlgn="base" hangingPunct="0">
              <a:lnSpc>
                <a:spcPct val="90000"/>
              </a:lnSpc>
              <a:spcBef>
                <a:spcPct val="0"/>
              </a:spcBef>
              <a:spcAft>
                <a:spcPct val="0"/>
              </a:spcAft>
              <a:buClr>
                <a:schemeClr val="tx2"/>
              </a:buClr>
              <a:buChar char="•"/>
              <a:defRPr sz="1400">
                <a:solidFill>
                  <a:schemeClr val="tx1"/>
                </a:solidFill>
                <a:latin typeface="Arial" charset="0"/>
                <a:ea typeface="ＭＳ Ｐゴシック" pitchFamily="34" charset="-128"/>
              </a:defRPr>
            </a:lvl8pPr>
            <a:lvl9pPr marL="3886200" indent="-228600" eaLnBrk="0" fontAlgn="base" hangingPunct="0">
              <a:lnSpc>
                <a:spcPct val="90000"/>
              </a:lnSpc>
              <a:spcBef>
                <a:spcPct val="0"/>
              </a:spcBef>
              <a:spcAft>
                <a:spcPct val="0"/>
              </a:spcAft>
              <a:buClr>
                <a:schemeClr val="tx2"/>
              </a:buClr>
              <a:buChar char="•"/>
              <a:defRPr sz="1400">
                <a:solidFill>
                  <a:schemeClr val="tx1"/>
                </a:solidFill>
                <a:latin typeface="Arial" charset="0"/>
                <a:ea typeface="ＭＳ Ｐゴシック" pitchFamily="34" charset="-128"/>
              </a:defRPr>
            </a:lvl9pPr>
          </a:lstStyle>
          <a:p>
            <a:pPr eaLnBrk="1" hangingPunct="1"/>
            <a:fld id="{47FCC988-488C-4ABA-A906-C4C4DC11D0FE}" type="slidenum">
              <a:rPr lang="en-GB" sz="900" smtClean="0">
                <a:solidFill>
                  <a:schemeClr val="tx2"/>
                </a:solidFill>
              </a:rPr>
              <a:pPr eaLnBrk="1" hangingPunct="1"/>
              <a:t>14</a:t>
            </a:fld>
            <a:endParaRPr lang="en-GB" sz="900">
              <a:solidFill>
                <a:schemeClr val="tx2"/>
              </a:solidFill>
            </a:endParaRPr>
          </a:p>
        </p:txBody>
      </p:sp>
      <p:sp>
        <p:nvSpPr>
          <p:cNvPr id="17411" name="Rectangle 2"/>
          <p:cNvSpPr>
            <a:spLocks noGrp="1" noChangeArrowheads="1"/>
          </p:cNvSpPr>
          <p:nvPr>
            <p:ph type="title"/>
          </p:nvPr>
        </p:nvSpPr>
        <p:spPr>
          <a:xfrm>
            <a:off x="392113" y="719319"/>
            <a:ext cx="8382000" cy="496888"/>
          </a:xfrm>
        </p:spPr>
        <p:txBody>
          <a:bodyPr/>
          <a:lstStyle/>
          <a:p>
            <a:pPr eaLnBrk="1" hangingPunct="1"/>
            <a:r>
              <a:rPr lang="en-US" dirty="0"/>
              <a:t>Appendix 2</a:t>
            </a:r>
            <a:br>
              <a:rPr lang="en-US" dirty="0"/>
            </a:br>
            <a:r>
              <a:rPr lang="en-US" dirty="0"/>
              <a:t>Delivery Baskets and Conversion Factors</a:t>
            </a:r>
          </a:p>
        </p:txBody>
      </p:sp>
      <p:pic>
        <p:nvPicPr>
          <p:cNvPr id="3" name="Picture 2" descr="A picture containing screenshot, screen, black, large&#10;&#10;Description automatically generated">
            <a:extLst>
              <a:ext uri="{FF2B5EF4-FFF2-40B4-BE49-F238E27FC236}">
                <a16:creationId xmlns:a16="http://schemas.microsoft.com/office/drawing/2014/main" id="{D7E49B03-8E6E-4AD7-97A5-CD6B565069E7}"/>
              </a:ext>
            </a:extLst>
          </p:cNvPr>
          <p:cNvPicPr>
            <a:picLocks noChangeAspect="1"/>
          </p:cNvPicPr>
          <p:nvPr/>
        </p:nvPicPr>
        <p:blipFill rotWithShape="1">
          <a:blip r:embed="rId3">
            <a:extLst>
              <a:ext uri="{28A0092B-C50C-407E-A947-70E740481C1C}">
                <a14:useLocalDpi xmlns:a14="http://schemas.microsoft.com/office/drawing/2010/main" val="0"/>
              </a:ext>
            </a:extLst>
          </a:blip>
          <a:srcRect b="59396"/>
          <a:stretch/>
        </p:blipFill>
        <p:spPr>
          <a:xfrm>
            <a:off x="380206" y="1635013"/>
            <a:ext cx="8393907" cy="2769839"/>
          </a:xfrm>
          <a:prstGeom prst="rect">
            <a:avLst/>
          </a:prstGeom>
        </p:spPr>
      </p:pic>
      <p:sp>
        <p:nvSpPr>
          <p:cNvPr id="2" name="TextBox 1">
            <a:extLst>
              <a:ext uri="{FF2B5EF4-FFF2-40B4-BE49-F238E27FC236}">
                <a16:creationId xmlns:a16="http://schemas.microsoft.com/office/drawing/2014/main" id="{88A16604-753D-4EF8-8221-27A3C2908FBF}"/>
              </a:ext>
            </a:extLst>
          </p:cNvPr>
          <p:cNvSpPr txBox="1"/>
          <p:nvPr/>
        </p:nvSpPr>
        <p:spPr>
          <a:xfrm>
            <a:off x="6882581" y="4404852"/>
            <a:ext cx="1976284" cy="261610"/>
          </a:xfrm>
          <a:prstGeom prst="rect">
            <a:avLst/>
          </a:prstGeom>
          <a:noFill/>
        </p:spPr>
        <p:txBody>
          <a:bodyPr wrap="square" rtlCol="0">
            <a:spAutoFit/>
          </a:bodyPr>
          <a:lstStyle/>
          <a:p>
            <a:r>
              <a:rPr lang="en-GB" sz="1100" b="0" dirty="0">
                <a:solidFill>
                  <a:schemeClr val="tx1"/>
                </a:solidFill>
              </a:rPr>
              <a:t>Data taken from Bloomberg</a:t>
            </a:r>
          </a:p>
        </p:txBody>
      </p:sp>
    </p:spTree>
    <p:extLst>
      <p:ext uri="{BB962C8B-B14F-4D97-AF65-F5344CB8AC3E}">
        <p14:creationId xmlns:p14="http://schemas.microsoft.com/office/powerpoint/2010/main" val="232496871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B71E750D-666D-4F3F-8A23-17EECB61534A}" type="slidenum">
              <a:rPr lang="en-GB" smtClean="0"/>
              <a:pPr>
                <a:defRPr/>
              </a:pPr>
              <a:t>15</a:t>
            </a:fld>
            <a:endParaRPr lang="en-GB"/>
          </a:p>
        </p:txBody>
      </p:sp>
      <p:sp>
        <p:nvSpPr>
          <p:cNvPr id="5" name="Text Box 71"/>
          <p:cNvSpPr txBox="1">
            <a:spLocks noChangeArrowheads="1"/>
          </p:cNvSpPr>
          <p:nvPr/>
        </p:nvSpPr>
        <p:spPr bwMode="auto">
          <a:xfrm>
            <a:off x="287338" y="598231"/>
            <a:ext cx="8486775" cy="5052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36000" rIns="72000" bIns="36000">
            <a:spAutoFit/>
          </a:bodyPr>
          <a:lstStyle>
            <a:defPPr>
              <a:defRPr lang="en-GB"/>
            </a:defPPr>
            <a:lvl1pPr algn="l" rtl="0" fontAlgn="base">
              <a:spcBef>
                <a:spcPct val="0"/>
              </a:spcBef>
              <a:spcAft>
                <a:spcPct val="0"/>
              </a:spcAft>
              <a:defRPr sz="14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sz="1400"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sz="1400"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sz="1400"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sz="1400" kern="1200">
                <a:solidFill>
                  <a:schemeClr val="tx1"/>
                </a:solidFill>
                <a:latin typeface="Arial" charset="0"/>
                <a:ea typeface="ＭＳ Ｐゴシック" pitchFamily="34" charset="-128"/>
                <a:cs typeface="+mn-cs"/>
              </a:defRPr>
            </a:lvl5pPr>
            <a:lvl6pPr marL="2286000" algn="l" defTabSz="914400" rtl="0" eaLnBrk="1" latinLnBrk="0" hangingPunct="1">
              <a:defRPr sz="1400" kern="1200">
                <a:solidFill>
                  <a:schemeClr val="tx1"/>
                </a:solidFill>
                <a:latin typeface="Arial" charset="0"/>
                <a:ea typeface="ＭＳ Ｐゴシック" pitchFamily="34" charset="-128"/>
                <a:cs typeface="+mn-cs"/>
              </a:defRPr>
            </a:lvl6pPr>
            <a:lvl7pPr marL="2743200" algn="l" defTabSz="914400" rtl="0" eaLnBrk="1" latinLnBrk="0" hangingPunct="1">
              <a:defRPr sz="1400" kern="1200">
                <a:solidFill>
                  <a:schemeClr val="tx1"/>
                </a:solidFill>
                <a:latin typeface="Arial" charset="0"/>
                <a:ea typeface="ＭＳ Ｐゴシック" pitchFamily="34" charset="-128"/>
                <a:cs typeface="+mn-cs"/>
              </a:defRPr>
            </a:lvl7pPr>
            <a:lvl8pPr marL="3200400" algn="l" defTabSz="914400" rtl="0" eaLnBrk="1" latinLnBrk="0" hangingPunct="1">
              <a:defRPr sz="1400" kern="1200">
                <a:solidFill>
                  <a:schemeClr val="tx1"/>
                </a:solidFill>
                <a:latin typeface="Arial" charset="0"/>
                <a:ea typeface="ＭＳ Ｐゴシック" pitchFamily="34" charset="-128"/>
                <a:cs typeface="+mn-cs"/>
              </a:defRPr>
            </a:lvl8pPr>
            <a:lvl9pPr marL="3657600" algn="l" defTabSz="914400" rtl="0" eaLnBrk="1" latinLnBrk="0" hangingPunct="1">
              <a:defRPr sz="1400" kern="1200">
                <a:solidFill>
                  <a:schemeClr val="tx1"/>
                </a:solidFill>
                <a:latin typeface="Arial" charset="0"/>
                <a:ea typeface="ＭＳ Ｐゴシック" pitchFamily="34" charset="-128"/>
                <a:cs typeface="+mn-cs"/>
              </a:defRPr>
            </a:lvl9pPr>
          </a:lstStyle>
          <a:p>
            <a:pPr>
              <a:lnSpc>
                <a:spcPts val="900"/>
              </a:lnSpc>
            </a:pPr>
            <a:r>
              <a:rPr lang="en-AU" sz="700" dirty="0"/>
              <a:t>© </a:t>
            </a:r>
            <a:r>
              <a:rPr lang="en-AU" sz="700"/>
              <a:t>Eurex 2020</a:t>
            </a:r>
            <a:endParaRPr lang="en-AU" sz="700" dirty="0"/>
          </a:p>
          <a:p>
            <a:pPr>
              <a:lnSpc>
                <a:spcPts val="900"/>
              </a:lnSpc>
            </a:pPr>
            <a:r>
              <a:rPr lang="en-AU" sz="700" dirty="0"/>
              <a:t>Deutsche Börse AG (DBAG), Clearstream Banking AG (Clearstream), Eurex Frankfurt AG, Eurex Clearing AG (Eurex Clearing) and Eurex Repo GmbH (Eurex Repo) are corporate entities and are registered under German law. Eurex Zürich AG is a corporate entity and is registered under Swiss law. Clearstream Banking S.A. is a corporate entity and is registered under Luxembourg law. U.S. Exchange Holdings, Inc. and International Securities Exchange Holdings, Inc. (ISE) are corporate entities and are registered under U.S. American law. Eurex Frankfurt AG (Eurex) is the administrating and operating institution of Eurex Deutschland. Eurex Deutschland and Eurex Zürich AG are in the following referred to as the “Eurex Exchanges”. </a:t>
            </a:r>
          </a:p>
          <a:p>
            <a:pPr>
              <a:lnSpc>
                <a:spcPts val="800"/>
              </a:lnSpc>
            </a:pPr>
            <a:r>
              <a:rPr lang="en-AU" sz="700" dirty="0"/>
              <a:t>All intellectual property, proprietary and other rights and interests in this publication and the subject matter hereof (other than certain trademarks and service marks listed below) are owned by DBAG and its affiliates and subsidiaries including, without limitation, all patent, registered design, copyright, trademark and service mark rights. While reasonable care has been taken in the preparation of this publication to provide details that are accurate and not misleading at the time of publication DBAG, Clearstream, Eurex, Eurex Clearing, Eurex Repo as well as the Eurex Exchanges and their respective servants and agents (a) do not make any representations or warranties regarding the information contained herein, whether express or implied, including without limitation any implied warranty of merchantability or fitness for a particular purpose or any warranty with respect to the accuracy, correctness, quality, completeness or timeliness of such information, and (b) shall not be responsible or liable for any third party’s use of any information contained herein under any circumstances, including, without limitation, in connection with actual trading or otherwise or for any errors or omissions contained in this publication.  </a:t>
            </a:r>
          </a:p>
          <a:p>
            <a:pPr>
              <a:lnSpc>
                <a:spcPts val="900"/>
              </a:lnSpc>
            </a:pPr>
            <a:r>
              <a:rPr lang="en-AU" sz="700" dirty="0"/>
              <a:t>This publication is published for information purposes only and shall not constitute investment advice respectively does not constitute an offer, solicitation or recommendation to acquire or dispose of any investment or to engage in any other transaction. This publication is not intended for solicitation purposes but only for use as general information. All descriptions, examples and calculations contained in this publication are for illustrative purposes only.</a:t>
            </a:r>
          </a:p>
          <a:p>
            <a:pPr>
              <a:lnSpc>
                <a:spcPts val="900"/>
              </a:lnSpc>
            </a:pPr>
            <a:r>
              <a:rPr lang="en-AU" sz="700" dirty="0"/>
              <a:t>Eurex and Eurex Clearing offer services directly to members of the Eurex exchanges respectively to Clearing Members of Eurex Clearing. Those who desire to trade any products available on the Eurex market or who desire to offer and sell any such products to others or who desire to possess a clearing license of Eurex Clearing in order to participate in the clearing process provided by Eurex Clearing, should consider legal and regulatory requirements of those jurisdictions relevant to them, as well as the risks associated with such products, before doing so. </a:t>
            </a:r>
          </a:p>
          <a:p>
            <a:pPr>
              <a:lnSpc>
                <a:spcPts val="900"/>
              </a:lnSpc>
            </a:pPr>
            <a:r>
              <a:rPr lang="en-GB" sz="700" dirty="0"/>
              <a:t>Only Eurex derivatives that are CFTC-approved may be traded via direct access in the United States or by United States persons.  A complete, up-to-date list of Eurex derivatives that are CFTC-approved is available at: </a:t>
            </a:r>
            <a:r>
              <a:rPr lang="en-GB" sz="700" u="sng" dirty="0">
                <a:solidFill>
                  <a:srgbClr val="003772"/>
                </a:solidFill>
              </a:rPr>
              <a:t>http://www.eurexchange.com/exchange-en/products/eurex-derivatives-us</a:t>
            </a:r>
            <a:r>
              <a:rPr lang="en-GB" sz="700" dirty="0"/>
              <a:t>.  In addition, Eurex representatives and participants may familiarise U.S. Qualified Institutional Buyers (QIBs) and broker-dealers with certain eligible Eurex equity options and equity index options pursuant to the terms of the SEC’s July 1, 2013 Class No-Action Relief.  A complete, up-to-date list of Eurex options that are eligible under the SEC Class No-Action Relief is available at: </a:t>
            </a:r>
            <a:r>
              <a:rPr lang="en-US" sz="700" u="sng" dirty="0"/>
              <a:t>http://www.eurexchange.com/exchange-en/products/eurex-derivatives-us/eurex-options-in-the-us-for-eligible-customers</a:t>
            </a:r>
            <a:r>
              <a:rPr lang="en-GB" sz="700" dirty="0"/>
              <a:t>. Lastly, U.S. QIBs and broker-dealers trading on behalf of QIBs may trade certain single-security futures and narrow-based security index futures subject to terms and conditions of the SEC’s </a:t>
            </a:r>
            <a:r>
              <a:rPr lang="en-US" sz="700" dirty="0"/>
              <a:t>Exchange Act Release No. 60,194 (June 30, 2009), 74 Fed. Reg. 32,200 (July 7, 2009) and the CFTC’s Division of Clearing and Intermediary Oversight Advisory Concerning the Offer and Sale of Foreign Security Futures Products to Customers Located in the United States (June 8, 2010).</a:t>
            </a:r>
            <a:endParaRPr lang="en-AU" sz="700" dirty="0"/>
          </a:p>
          <a:p>
            <a:pPr>
              <a:lnSpc>
                <a:spcPts val="900"/>
              </a:lnSpc>
            </a:pPr>
            <a:r>
              <a:rPr lang="en-AU" sz="700" dirty="0"/>
              <a:t> </a:t>
            </a:r>
          </a:p>
          <a:p>
            <a:pPr>
              <a:lnSpc>
                <a:spcPts val="900"/>
              </a:lnSpc>
            </a:pPr>
            <a:r>
              <a:rPr lang="en-AU" sz="700" b="1" dirty="0"/>
              <a:t>Trademarks and Service Marks</a:t>
            </a:r>
          </a:p>
          <a:p>
            <a:pPr>
              <a:lnSpc>
                <a:spcPts val="900"/>
              </a:lnSpc>
            </a:pPr>
            <a:r>
              <a:rPr lang="en-AU" sz="700" dirty="0"/>
              <a:t>Buxl</a:t>
            </a:r>
            <a:r>
              <a:rPr lang="en-AU" sz="700" baseline="30000" dirty="0"/>
              <a:t>®</a:t>
            </a:r>
            <a:r>
              <a:rPr lang="en-AU" sz="700" dirty="0"/>
              <a:t>, DAX</a:t>
            </a:r>
            <a:r>
              <a:rPr lang="en-AU" sz="700" baseline="30000" dirty="0"/>
              <a:t>®</a:t>
            </a:r>
            <a:r>
              <a:rPr lang="en-AU" sz="700" dirty="0"/>
              <a:t>, DivDAX</a:t>
            </a:r>
            <a:r>
              <a:rPr lang="en-AU" sz="700" baseline="30000" dirty="0"/>
              <a:t>®</a:t>
            </a:r>
            <a:r>
              <a:rPr lang="en-AU" sz="700" dirty="0"/>
              <a:t>, eb.rexx</a:t>
            </a:r>
            <a:r>
              <a:rPr lang="en-AU" sz="700" baseline="30000" dirty="0"/>
              <a:t>®</a:t>
            </a:r>
            <a:r>
              <a:rPr lang="en-AU" sz="700" dirty="0"/>
              <a:t>, Eurex</a:t>
            </a:r>
            <a:r>
              <a:rPr lang="en-AU" sz="700" baseline="30000" dirty="0"/>
              <a:t>®</a:t>
            </a:r>
            <a:r>
              <a:rPr lang="en-AU" sz="700" dirty="0"/>
              <a:t>, Eurex Bonds</a:t>
            </a:r>
            <a:r>
              <a:rPr lang="en-AU" sz="700" baseline="30000" dirty="0"/>
              <a:t>®</a:t>
            </a:r>
            <a:r>
              <a:rPr lang="en-AU" sz="700" dirty="0"/>
              <a:t>, Eurex Repo</a:t>
            </a:r>
            <a:r>
              <a:rPr lang="en-AU" sz="700" baseline="30000" dirty="0"/>
              <a:t>®</a:t>
            </a:r>
            <a:r>
              <a:rPr lang="en-AU" sz="700" dirty="0"/>
              <a:t>, Eurex Strategy Wizard</a:t>
            </a:r>
            <a:r>
              <a:rPr lang="en-AU" sz="700" baseline="30000" dirty="0"/>
              <a:t>SM</a:t>
            </a:r>
            <a:r>
              <a:rPr lang="en-AU" sz="700" dirty="0"/>
              <a:t>, Euro GC Pooling</a:t>
            </a:r>
            <a:r>
              <a:rPr lang="en-AU" sz="700" baseline="30000" dirty="0"/>
              <a:t>®</a:t>
            </a:r>
            <a:r>
              <a:rPr lang="en-AU" sz="700" dirty="0"/>
              <a:t>, FDAX</a:t>
            </a:r>
            <a:r>
              <a:rPr lang="en-AU" sz="700" baseline="30000" dirty="0"/>
              <a:t>®</a:t>
            </a:r>
            <a:r>
              <a:rPr lang="en-AU" sz="700" dirty="0"/>
              <a:t>, FWB®, GC Pooling</a:t>
            </a:r>
            <a:r>
              <a:rPr lang="en-AU" sz="700" baseline="30000" dirty="0"/>
              <a:t>®</a:t>
            </a:r>
            <a:r>
              <a:rPr lang="en-AU" sz="700" dirty="0"/>
              <a:t>,</a:t>
            </a:r>
            <a:r>
              <a:rPr lang="en-AU" sz="700" baseline="30000" dirty="0"/>
              <a:t>,</a:t>
            </a:r>
            <a:r>
              <a:rPr lang="en-AU" sz="700" dirty="0"/>
              <a:t>GCPI</a:t>
            </a:r>
            <a:r>
              <a:rPr lang="en-AU" sz="700" baseline="30000" dirty="0"/>
              <a:t>®</a:t>
            </a:r>
            <a:r>
              <a:rPr lang="en-AU" sz="700" dirty="0"/>
              <a:t>, MDAX</a:t>
            </a:r>
            <a:r>
              <a:rPr lang="en-AU" sz="700" baseline="30000" dirty="0"/>
              <a:t>®</a:t>
            </a:r>
            <a:r>
              <a:rPr lang="en-AU" sz="700" dirty="0"/>
              <a:t>, ODAX</a:t>
            </a:r>
            <a:r>
              <a:rPr lang="en-AU" sz="700" baseline="30000" dirty="0"/>
              <a:t>®</a:t>
            </a:r>
            <a:r>
              <a:rPr lang="en-AU" sz="700" dirty="0"/>
              <a:t>, SDAX®, TecDAX</a:t>
            </a:r>
            <a:r>
              <a:rPr lang="en-AU" sz="700" baseline="30000" dirty="0"/>
              <a:t>®</a:t>
            </a:r>
            <a:r>
              <a:rPr lang="en-AU" sz="700" dirty="0"/>
              <a:t>, USD GC Pooling</a:t>
            </a:r>
            <a:r>
              <a:rPr lang="en-AU" sz="700" baseline="30000" dirty="0"/>
              <a:t>®</a:t>
            </a:r>
            <a:r>
              <a:rPr lang="en-AU" sz="700" dirty="0"/>
              <a:t>,</a:t>
            </a:r>
            <a:r>
              <a:rPr lang="en-AU" sz="700" baseline="30000" dirty="0"/>
              <a:t> </a:t>
            </a:r>
            <a:r>
              <a:rPr lang="en-AU" sz="700" dirty="0"/>
              <a:t>VDAX</a:t>
            </a:r>
            <a:r>
              <a:rPr lang="en-AU" sz="700" baseline="30000" dirty="0"/>
              <a:t>®</a:t>
            </a:r>
            <a:r>
              <a:rPr lang="en-AU" sz="700" dirty="0"/>
              <a:t>, VDAX-NEW</a:t>
            </a:r>
            <a:r>
              <a:rPr lang="en-AU" sz="700" baseline="30000" dirty="0"/>
              <a:t>®</a:t>
            </a:r>
            <a:r>
              <a:rPr lang="en-AU" sz="700" dirty="0"/>
              <a:t> and Xetra</a:t>
            </a:r>
            <a:r>
              <a:rPr lang="en-AU" sz="700" baseline="30000" dirty="0"/>
              <a:t>®</a:t>
            </a:r>
            <a:r>
              <a:rPr lang="en-AU" sz="700" dirty="0"/>
              <a:t> are registered trademarks of DBAG. Phelix Base® and Phelix Peak® are registered trademarks of European Energy Exchange AG (EEX). All MSCI indexes are service marks and the exclusive property of MSCI Barra. RDX® is a registered trademark of Vienna Stock Exchange AG. </a:t>
            </a:r>
          </a:p>
          <a:p>
            <a:pPr>
              <a:lnSpc>
                <a:spcPts val="900"/>
              </a:lnSpc>
            </a:pPr>
            <a:r>
              <a:rPr lang="en-AU" sz="700" dirty="0"/>
              <a:t>IPD® UK Annual All Property Index is a registered trademark of Investment Property Databank Ltd. IPD and has been licensed for the use by Eurex for derivatives. SLI</a:t>
            </a:r>
            <a:r>
              <a:rPr lang="en-AU" sz="700" baseline="30000" dirty="0"/>
              <a:t>®</a:t>
            </a:r>
            <a:r>
              <a:rPr lang="en-AU" sz="700" dirty="0"/>
              <a:t>, SMI</a:t>
            </a:r>
            <a:r>
              <a:rPr lang="en-AU" sz="700" baseline="30000" dirty="0"/>
              <a:t>®</a:t>
            </a:r>
            <a:r>
              <a:rPr lang="en-AU" sz="700" dirty="0"/>
              <a:t> and SMIM</a:t>
            </a:r>
            <a:r>
              <a:rPr lang="en-AU" sz="700" baseline="30000" dirty="0"/>
              <a:t>®</a:t>
            </a:r>
            <a:r>
              <a:rPr lang="en-AU" sz="700" dirty="0"/>
              <a:t> are registered trademarks of SIX Swiss Exchange AG.  </a:t>
            </a:r>
          </a:p>
          <a:p>
            <a:pPr>
              <a:lnSpc>
                <a:spcPts val="900"/>
              </a:lnSpc>
            </a:pPr>
            <a:r>
              <a:rPr lang="en-AU" sz="700" dirty="0"/>
              <a:t>The STOXX</a:t>
            </a:r>
            <a:r>
              <a:rPr lang="en-AU" sz="700" baseline="30000" dirty="0"/>
              <a:t>®</a:t>
            </a:r>
            <a:r>
              <a:rPr lang="en-AU" sz="700" dirty="0"/>
              <a:t> indexes, the data included therein and the trademarks used in the index names are the intellectual property of STOXX Limited and/or its licensors Eurex derivatives based on the STOXX</a:t>
            </a:r>
            <a:r>
              <a:rPr lang="en-AU" sz="700" baseline="30000" dirty="0"/>
              <a:t>®</a:t>
            </a:r>
            <a:r>
              <a:rPr lang="en-AU" sz="700" dirty="0"/>
              <a:t> indexes are in no way sponsored, endorsed, sold or promoted by STOXX and its licensors and neither STOXX nor its licensors shall have any liability with respect thereto. </a:t>
            </a:r>
          </a:p>
          <a:p>
            <a:pPr>
              <a:lnSpc>
                <a:spcPts val="900"/>
              </a:lnSpc>
            </a:pPr>
            <a:r>
              <a:rPr lang="en-AU" sz="700" dirty="0"/>
              <a:t>Dow Jones, Dow Jones Global Titans 50 Index</a:t>
            </a:r>
            <a:r>
              <a:rPr lang="en-AU" sz="700" baseline="30000" dirty="0"/>
              <a:t>SM</a:t>
            </a:r>
            <a:r>
              <a:rPr lang="en-AU" sz="700" dirty="0"/>
              <a:t> and Dow Jones Sector Titans Indexes</a:t>
            </a:r>
            <a:r>
              <a:rPr lang="en-AU" sz="700" baseline="30000" dirty="0"/>
              <a:t>SM</a:t>
            </a:r>
            <a:r>
              <a:rPr lang="en-AU" sz="700" dirty="0"/>
              <a:t> are service marks of Dow Jones &amp; Company, Inc. Dow Jones-UBS Commodity Index</a:t>
            </a:r>
            <a:r>
              <a:rPr lang="en-AU" sz="700" baseline="30000" dirty="0"/>
              <a:t>SM</a:t>
            </a:r>
            <a:r>
              <a:rPr lang="en-AU" sz="700" dirty="0"/>
              <a:t> and any related sub-indexes are service marks of Dow Jones &amp; Company, Inc. and UBS AG. All derivatives based on these indexes are not sponsored, endorsed, sold or promoted by Dow Jones &amp; Company, Inc. or UBS AG, and neither party makes any representation regarding the advisability of trading or of investing in such products.</a:t>
            </a:r>
          </a:p>
          <a:p>
            <a:pPr>
              <a:lnSpc>
                <a:spcPts val="900"/>
              </a:lnSpc>
            </a:pPr>
            <a:r>
              <a:rPr lang="en-AU" sz="700" dirty="0"/>
              <a:t>All references to London Gold and Silver Fixing prices are used with the permission of The London Gold Market Fixing Limited as well as The London Silver Market Fixing Limited, which for the avoidance of doubt has no involvement with and accepts no responsibility whatsoever for the underlying product to which the Fixing prices may be referenced.</a:t>
            </a:r>
          </a:p>
          <a:p>
            <a:pPr>
              <a:lnSpc>
                <a:spcPts val="900"/>
              </a:lnSpc>
            </a:pPr>
            <a:r>
              <a:rPr lang="en-AU" sz="700" dirty="0"/>
              <a:t>PCS® and Property Claim Services® are registered trademarks of ISO Services, Inc.</a:t>
            </a:r>
          </a:p>
          <a:p>
            <a:pPr>
              <a:lnSpc>
                <a:spcPts val="900"/>
              </a:lnSpc>
            </a:pPr>
            <a:r>
              <a:rPr lang="en-AU" sz="700" dirty="0"/>
              <a:t>Korea Exchange, KRX, KOSPI and KOSPI 200 are registered trademarks of Korea Exchange Inc. </a:t>
            </a:r>
          </a:p>
          <a:p>
            <a:pPr>
              <a:lnSpc>
                <a:spcPts val="900"/>
              </a:lnSpc>
            </a:pPr>
            <a:r>
              <a:rPr lang="en-AU" sz="700" dirty="0"/>
              <a:t>BSE and SENSEX are trademarks/service marks of Bombay Stock Exchange (BSE) and all rights accruing from the same, statutory or otherwise, wholly vest with BSE. Any violation of the above would constitute an offence under the laws of India and international treaties governing the same. </a:t>
            </a:r>
          </a:p>
          <a:p>
            <a:pPr>
              <a:lnSpc>
                <a:spcPts val="900"/>
              </a:lnSpc>
            </a:pPr>
            <a:r>
              <a:rPr lang="en-AU" sz="700" dirty="0"/>
              <a:t>The names of other companies and third party products may be trademarks or service marks of their respective owners.</a:t>
            </a:r>
          </a:p>
        </p:txBody>
      </p:sp>
    </p:spTree>
    <p:extLst>
      <p:ext uri="{BB962C8B-B14F-4D97-AF65-F5344CB8AC3E}">
        <p14:creationId xmlns:p14="http://schemas.microsoft.com/office/powerpoint/2010/main" val="2393757508"/>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0"/>
          </p:nvPr>
        </p:nvSpPr>
        <p:spPr>
          <a:noFill/>
        </p:spPr>
        <p:txBody>
          <a:bodyPr/>
          <a:lstStyle>
            <a:lvl1pPr eaLnBrk="0" hangingPunct="0">
              <a:defRPr sz="1200" b="1">
                <a:solidFill>
                  <a:schemeClr val="bg1"/>
                </a:solidFill>
                <a:latin typeface="Arial" charset="0"/>
                <a:ea typeface="ＭＳ Ｐゴシック" pitchFamily="34" charset="-128"/>
              </a:defRPr>
            </a:lvl1pPr>
            <a:lvl2pPr marL="742950" indent="-285750" eaLnBrk="0" hangingPunct="0">
              <a:defRPr sz="1200" b="1">
                <a:solidFill>
                  <a:schemeClr val="bg1"/>
                </a:solidFill>
                <a:latin typeface="Arial" charset="0"/>
                <a:ea typeface="ＭＳ Ｐゴシック" pitchFamily="34" charset="-128"/>
              </a:defRPr>
            </a:lvl2pPr>
            <a:lvl3pPr marL="1143000" indent="-228600" eaLnBrk="0" hangingPunct="0">
              <a:defRPr sz="1200" b="1">
                <a:solidFill>
                  <a:schemeClr val="bg1"/>
                </a:solidFill>
                <a:latin typeface="Arial" charset="0"/>
                <a:ea typeface="ＭＳ Ｐゴシック" pitchFamily="34" charset="-128"/>
              </a:defRPr>
            </a:lvl3pPr>
            <a:lvl4pPr marL="1600200" indent="-228600" eaLnBrk="0" hangingPunct="0">
              <a:defRPr sz="1200" b="1">
                <a:solidFill>
                  <a:schemeClr val="bg1"/>
                </a:solidFill>
                <a:latin typeface="Arial" charset="0"/>
                <a:ea typeface="ＭＳ Ｐゴシック" pitchFamily="34" charset="-128"/>
              </a:defRPr>
            </a:lvl4pPr>
            <a:lvl5pPr marL="2057400" indent="-228600" eaLnBrk="0" hangingPunct="0">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eaLnBrk="1" hangingPunct="1"/>
            <a:fld id="{9F64933E-4C77-4816-A743-E690F0C02BBD}" type="slidenum">
              <a:rPr lang="en-GB" sz="900" smtClean="0">
                <a:solidFill>
                  <a:schemeClr val="tx2"/>
                </a:solidFill>
              </a:rPr>
              <a:pPr eaLnBrk="1" hangingPunct="1"/>
              <a:t>2</a:t>
            </a:fld>
            <a:endParaRPr lang="en-GB" sz="900" dirty="0">
              <a:solidFill>
                <a:schemeClr val="tx2"/>
              </a:solidFill>
            </a:endParaRPr>
          </a:p>
        </p:txBody>
      </p:sp>
      <p:sp>
        <p:nvSpPr>
          <p:cNvPr id="4099" name="Rectangle 2"/>
          <p:cNvSpPr>
            <a:spLocks noGrp="1" noChangeArrowheads="1"/>
          </p:cNvSpPr>
          <p:nvPr>
            <p:ph type="title"/>
          </p:nvPr>
        </p:nvSpPr>
        <p:spPr>
          <a:xfrm>
            <a:off x="392113" y="729952"/>
            <a:ext cx="8382000" cy="496888"/>
          </a:xfrm>
        </p:spPr>
        <p:txBody>
          <a:bodyPr/>
          <a:lstStyle/>
          <a:p>
            <a:pPr eaLnBrk="1" hangingPunct="1"/>
            <a:r>
              <a:rPr lang="en-US" dirty="0"/>
              <a:t>Agenda</a:t>
            </a:r>
            <a:endParaRPr lang="en-US" dirty="0">
              <a:solidFill>
                <a:srgbClr val="FF0000"/>
              </a:solidFill>
            </a:endParaRPr>
          </a:p>
        </p:txBody>
      </p:sp>
      <p:sp>
        <p:nvSpPr>
          <p:cNvPr id="3" name="Rechteck 2"/>
          <p:cNvSpPr/>
          <p:nvPr/>
        </p:nvSpPr>
        <p:spPr>
          <a:xfrm>
            <a:off x="299590" y="1557338"/>
            <a:ext cx="5484521" cy="2554545"/>
          </a:xfrm>
          <a:prstGeom prst="rect">
            <a:avLst/>
          </a:prstGeom>
        </p:spPr>
        <p:txBody>
          <a:bodyPr wrap="square">
            <a:spAutoFit/>
          </a:bodyPr>
          <a:lstStyle/>
          <a:p>
            <a:pPr marL="285750" lvl="0" indent="-285750" algn="l">
              <a:buClr>
                <a:srgbClr val="003772"/>
              </a:buClr>
              <a:buFont typeface="Arial" panose="020B0604020202020204" pitchFamily="34" charset="0"/>
              <a:buChar char="•"/>
            </a:pPr>
            <a:r>
              <a:rPr lang="en-US" sz="1600" b="0" dirty="0">
                <a:solidFill>
                  <a:schemeClr val="tx1"/>
                </a:solidFill>
              </a:rPr>
              <a:t>Background</a:t>
            </a:r>
          </a:p>
          <a:p>
            <a:pPr marL="285750" lvl="0" indent="-285750" algn="l">
              <a:buClr>
                <a:srgbClr val="003772"/>
              </a:buClr>
              <a:buFont typeface="Arial" panose="020B0604020202020204" pitchFamily="34" charset="0"/>
              <a:buChar char="•"/>
            </a:pPr>
            <a:r>
              <a:rPr lang="en-GB" sz="1600" b="0" dirty="0">
                <a:solidFill>
                  <a:schemeClr val="tx1"/>
                </a:solidFill>
              </a:rPr>
              <a:t>10y Spanish Euro-Bono Futures (FBON)</a:t>
            </a:r>
            <a:endParaRPr lang="en-US" sz="1600" b="0" dirty="0">
              <a:solidFill>
                <a:schemeClr val="tx1"/>
              </a:solidFill>
            </a:endParaRPr>
          </a:p>
          <a:p>
            <a:pPr marL="285750" lvl="0" indent="-285750" algn="l">
              <a:buClr>
                <a:srgbClr val="003772"/>
              </a:buClr>
              <a:buFont typeface="Arial" panose="020B0604020202020204" pitchFamily="34" charset="0"/>
              <a:buChar char="•"/>
            </a:pPr>
            <a:r>
              <a:rPr lang="en-US" sz="1600" b="0" dirty="0" err="1">
                <a:solidFill>
                  <a:schemeClr val="tx1"/>
                </a:solidFill>
              </a:rPr>
              <a:t>Eurex</a:t>
            </a:r>
            <a:r>
              <a:rPr lang="en-US" sz="1600" b="0" dirty="0">
                <a:solidFill>
                  <a:schemeClr val="tx1"/>
                </a:solidFill>
              </a:rPr>
              <a:t> Euro-Bono Futures: Contract specifications</a:t>
            </a:r>
          </a:p>
          <a:p>
            <a:pPr marL="285750" lvl="0" indent="-285750" algn="l">
              <a:buClr>
                <a:srgbClr val="003772"/>
              </a:buClr>
              <a:buFont typeface="Arial" panose="020B0604020202020204" pitchFamily="34" charset="0"/>
              <a:buChar char="•"/>
            </a:pPr>
            <a:r>
              <a:rPr lang="en-US" sz="1600" b="0" dirty="0">
                <a:solidFill>
                  <a:schemeClr val="tx1"/>
                </a:solidFill>
              </a:rPr>
              <a:t>Opportunities in Trading and Clearing</a:t>
            </a:r>
          </a:p>
          <a:p>
            <a:pPr marL="285750" lvl="0" indent="-285750" algn="l">
              <a:buClr>
                <a:srgbClr val="003772"/>
              </a:buClr>
              <a:buFont typeface="Arial" panose="020B0604020202020204" pitchFamily="34" charset="0"/>
              <a:buChar char="•"/>
            </a:pPr>
            <a:r>
              <a:rPr lang="en-GB" sz="1600" b="0" dirty="0">
                <a:solidFill>
                  <a:schemeClr val="tx1"/>
                </a:solidFill>
              </a:rPr>
              <a:t>Wholesale Offering</a:t>
            </a:r>
            <a:r>
              <a:rPr lang="da-DK" sz="1600" b="0" dirty="0">
                <a:solidFill>
                  <a:schemeClr val="tx1"/>
                </a:solidFill>
              </a:rPr>
              <a:t> </a:t>
            </a:r>
            <a:endParaRPr lang="en-US" sz="1600" b="0" dirty="0">
              <a:solidFill>
                <a:schemeClr val="tx1"/>
              </a:solidFill>
            </a:endParaRPr>
          </a:p>
          <a:p>
            <a:pPr marL="285750" lvl="0" indent="-285750" algn="l">
              <a:buClr>
                <a:srgbClr val="003772"/>
              </a:buClr>
              <a:buFont typeface="Arial" panose="020B0604020202020204" pitchFamily="34" charset="0"/>
              <a:buChar char="•"/>
            </a:pPr>
            <a:r>
              <a:rPr lang="en-GB" sz="1600" b="0" dirty="0">
                <a:solidFill>
                  <a:schemeClr val="tx1"/>
                </a:solidFill>
              </a:rPr>
              <a:t>Further Information and Contacts</a:t>
            </a:r>
            <a:endParaRPr lang="en-US" sz="1600" b="0" dirty="0">
              <a:solidFill>
                <a:schemeClr val="tx1"/>
              </a:solidFill>
            </a:endParaRPr>
          </a:p>
          <a:p>
            <a:pPr marL="285750" lvl="0" indent="-285750" algn="l">
              <a:buClr>
                <a:srgbClr val="003772"/>
              </a:buClr>
              <a:buFont typeface="Arial" panose="020B0604020202020204" pitchFamily="34" charset="0"/>
              <a:buChar char="•"/>
            </a:pPr>
            <a:r>
              <a:rPr lang="en-GB" sz="1600" b="0" dirty="0">
                <a:solidFill>
                  <a:schemeClr val="tx1"/>
                </a:solidFill>
              </a:rPr>
              <a:t>Appendices</a:t>
            </a:r>
            <a:endParaRPr lang="en-US" sz="1600" b="0" dirty="0">
              <a:solidFill>
                <a:schemeClr val="tx1"/>
              </a:solidFill>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392113" y="729952"/>
            <a:ext cx="8382000" cy="496888"/>
          </a:xfrm>
        </p:spPr>
        <p:txBody>
          <a:bodyPr/>
          <a:lstStyle/>
          <a:p>
            <a:pPr eaLnBrk="1" hangingPunct="1"/>
            <a:r>
              <a:rPr lang="en-GB" dirty="0"/>
              <a:t>Background</a:t>
            </a:r>
          </a:p>
        </p:txBody>
      </p:sp>
      <p:sp>
        <p:nvSpPr>
          <p:cNvPr id="5123" name="Slide Number Placeholder 4"/>
          <p:cNvSpPr>
            <a:spLocks noGrp="1"/>
          </p:cNvSpPr>
          <p:nvPr>
            <p:ph type="sldNum" sz="quarter" idx="10"/>
          </p:nvPr>
        </p:nvSpPr>
        <p:spPr>
          <a:noFill/>
        </p:spPr>
        <p:txBody>
          <a:bodyPr/>
          <a:lstStyle>
            <a:lvl1pPr eaLnBrk="0" hangingPunct="0">
              <a:defRPr sz="1200" b="1">
                <a:solidFill>
                  <a:schemeClr val="bg1"/>
                </a:solidFill>
                <a:latin typeface="Arial" charset="0"/>
                <a:ea typeface="ＭＳ Ｐゴシック" pitchFamily="34" charset="-128"/>
              </a:defRPr>
            </a:lvl1pPr>
            <a:lvl2pPr marL="742950" indent="-285750" eaLnBrk="0" hangingPunct="0">
              <a:defRPr sz="1200" b="1">
                <a:solidFill>
                  <a:schemeClr val="bg1"/>
                </a:solidFill>
                <a:latin typeface="Arial" charset="0"/>
                <a:ea typeface="ＭＳ Ｐゴシック" pitchFamily="34" charset="-128"/>
              </a:defRPr>
            </a:lvl2pPr>
            <a:lvl3pPr marL="1143000" indent="-228600" eaLnBrk="0" hangingPunct="0">
              <a:defRPr sz="1200" b="1">
                <a:solidFill>
                  <a:schemeClr val="bg1"/>
                </a:solidFill>
                <a:latin typeface="Arial" charset="0"/>
                <a:ea typeface="ＭＳ Ｐゴシック" pitchFamily="34" charset="-128"/>
              </a:defRPr>
            </a:lvl3pPr>
            <a:lvl4pPr marL="1600200" indent="-228600" eaLnBrk="0" hangingPunct="0">
              <a:defRPr sz="1200" b="1">
                <a:solidFill>
                  <a:schemeClr val="bg1"/>
                </a:solidFill>
                <a:latin typeface="Arial" charset="0"/>
                <a:ea typeface="ＭＳ Ｐゴシック" pitchFamily="34" charset="-128"/>
              </a:defRPr>
            </a:lvl4pPr>
            <a:lvl5pPr marL="2057400" indent="-228600" eaLnBrk="0" hangingPunct="0">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eaLnBrk="1" hangingPunct="1"/>
            <a:fld id="{266F4FC7-9D51-4623-BF9E-527A09724E5E}" type="slidenum">
              <a:rPr lang="en-GB" sz="900" smtClean="0">
                <a:solidFill>
                  <a:schemeClr val="tx2"/>
                </a:solidFill>
              </a:rPr>
              <a:pPr eaLnBrk="1" hangingPunct="1"/>
              <a:t>3</a:t>
            </a:fld>
            <a:endParaRPr lang="en-GB" sz="900" dirty="0">
              <a:solidFill>
                <a:schemeClr val="tx2"/>
              </a:solidFill>
            </a:endParaRPr>
          </a:p>
        </p:txBody>
      </p:sp>
      <p:sp>
        <p:nvSpPr>
          <p:cNvPr id="5" name="Rectangle 14"/>
          <p:cNvSpPr>
            <a:spLocks noGrp="1" noChangeArrowheads="1"/>
          </p:cNvSpPr>
          <p:nvPr>
            <p:ph type="body" idx="1"/>
          </p:nvPr>
        </p:nvSpPr>
        <p:spPr>
          <a:xfrm>
            <a:off x="392113" y="1227579"/>
            <a:ext cx="8230892" cy="4858896"/>
          </a:xfrm>
          <a:ln/>
        </p:spPr>
        <p:txBody>
          <a:bodyPr/>
          <a:lstStyle/>
          <a:p>
            <a:pPr>
              <a:spcAft>
                <a:spcPts val="800"/>
              </a:spcAft>
            </a:pPr>
            <a:endParaRPr lang="en-US" dirty="0"/>
          </a:p>
          <a:p>
            <a:pPr>
              <a:spcAft>
                <a:spcPts val="600"/>
              </a:spcAft>
            </a:pPr>
            <a:r>
              <a:rPr lang="en-GB" sz="1600" dirty="0"/>
              <a:t>From the beginning of the European sovereign crisis till recently Spanish and Italian government bond yields were closely correlated (please see next slide).</a:t>
            </a:r>
          </a:p>
          <a:p>
            <a:pPr>
              <a:spcAft>
                <a:spcPts val="600"/>
              </a:spcAft>
            </a:pPr>
            <a:r>
              <a:rPr lang="en-GB" sz="1600" dirty="0"/>
              <a:t>Therefore Euro-BTP Futures were considered a good proxy hedging instrument for Spanish government bond portfolios.</a:t>
            </a:r>
          </a:p>
          <a:p>
            <a:pPr>
              <a:spcAft>
                <a:spcPts val="600"/>
              </a:spcAft>
            </a:pPr>
            <a:r>
              <a:rPr lang="en-GB" sz="1600" dirty="0"/>
              <a:t>However, starting from 2016 a variety of factors created a divergence between Spanish and Italian government bond yields raising the prospect of the BTP Futures no longer being an appropriate hedge for Spanish government bonds.</a:t>
            </a:r>
          </a:p>
          <a:p>
            <a:pPr>
              <a:spcAft>
                <a:spcPts val="600"/>
              </a:spcAft>
            </a:pPr>
            <a:r>
              <a:rPr lang="de-DE" sz="1600" dirty="0"/>
              <a:t>Market </a:t>
            </a:r>
            <a:r>
              <a:rPr lang="de-DE" sz="1600" dirty="0" err="1"/>
              <a:t>participants</a:t>
            </a:r>
            <a:r>
              <a:rPr lang="de-DE" sz="1600" dirty="0"/>
              <a:t> </a:t>
            </a:r>
            <a:r>
              <a:rPr lang="de-DE" sz="1600" dirty="0" err="1"/>
              <a:t>stated</a:t>
            </a:r>
            <a:r>
              <a:rPr lang="de-DE" sz="1600" dirty="0"/>
              <a:t> </a:t>
            </a:r>
            <a:r>
              <a:rPr lang="de-DE" sz="1600" dirty="0" err="1"/>
              <a:t>that</a:t>
            </a:r>
            <a:r>
              <a:rPr lang="de-DE" sz="1600" dirty="0"/>
              <a:t> </a:t>
            </a:r>
            <a:r>
              <a:rPr lang="de-DE" sz="1600" dirty="0" err="1"/>
              <a:t>up</a:t>
            </a:r>
            <a:r>
              <a:rPr lang="de-DE" sz="1600" dirty="0"/>
              <a:t> </a:t>
            </a:r>
            <a:r>
              <a:rPr lang="de-DE" sz="1600" dirty="0" err="1"/>
              <a:t>to</a:t>
            </a:r>
            <a:r>
              <a:rPr lang="de-DE" sz="1600" dirty="0"/>
              <a:t> 30% </a:t>
            </a:r>
            <a:r>
              <a:rPr lang="de-DE" sz="1600" dirty="0" err="1"/>
              <a:t>of</a:t>
            </a:r>
            <a:r>
              <a:rPr lang="de-DE" sz="1600" dirty="0"/>
              <a:t> </a:t>
            </a:r>
            <a:r>
              <a:rPr lang="de-DE" sz="1600" dirty="0" err="1"/>
              <a:t>their</a:t>
            </a:r>
            <a:r>
              <a:rPr lang="de-DE" sz="1600" dirty="0"/>
              <a:t> Euro-BTP Futures </a:t>
            </a:r>
            <a:r>
              <a:rPr lang="de-DE" sz="1600" dirty="0" err="1"/>
              <a:t>trades</a:t>
            </a:r>
            <a:r>
              <a:rPr lang="de-DE" sz="1600" dirty="0"/>
              <a:t> </a:t>
            </a:r>
            <a:r>
              <a:rPr lang="de-DE" sz="1600" dirty="0" err="1"/>
              <a:t>are</a:t>
            </a:r>
            <a:r>
              <a:rPr lang="de-DE" sz="1600" dirty="0"/>
              <a:t> </a:t>
            </a:r>
            <a:r>
              <a:rPr lang="de-DE" sz="1600" dirty="0" err="1"/>
              <a:t>hedges</a:t>
            </a:r>
            <a:r>
              <a:rPr lang="de-DE" sz="1600" dirty="0"/>
              <a:t> </a:t>
            </a:r>
            <a:r>
              <a:rPr lang="de-DE" sz="1600" dirty="0" err="1"/>
              <a:t>for</a:t>
            </a:r>
            <a:r>
              <a:rPr lang="de-DE" sz="1600" dirty="0"/>
              <a:t> </a:t>
            </a:r>
            <a:r>
              <a:rPr lang="de-DE" sz="1600" dirty="0" err="1"/>
              <a:t>positions</a:t>
            </a:r>
            <a:r>
              <a:rPr lang="de-DE" sz="1600" dirty="0"/>
              <a:t> on </a:t>
            </a:r>
            <a:r>
              <a:rPr lang="de-DE" sz="1600" dirty="0" err="1"/>
              <a:t>Spanish</a:t>
            </a:r>
            <a:r>
              <a:rPr lang="de-DE" sz="1600" dirty="0"/>
              <a:t> </a:t>
            </a:r>
            <a:r>
              <a:rPr lang="de-DE" sz="1600" dirty="0" err="1"/>
              <a:t>government</a:t>
            </a:r>
            <a:r>
              <a:rPr lang="de-DE" sz="1600" dirty="0"/>
              <a:t> </a:t>
            </a:r>
            <a:r>
              <a:rPr lang="de-DE" sz="1600" dirty="0" err="1"/>
              <a:t>bonds</a:t>
            </a:r>
            <a:r>
              <a:rPr lang="de-DE" sz="1600" dirty="0"/>
              <a:t>. </a:t>
            </a:r>
            <a:r>
              <a:rPr lang="de-DE" sz="1600" dirty="0" err="1"/>
              <a:t>Therefore</a:t>
            </a:r>
            <a:r>
              <a:rPr lang="de-DE" sz="1600" dirty="0"/>
              <a:t>, </a:t>
            </a:r>
            <a:r>
              <a:rPr lang="de-DE" sz="1600" dirty="0" err="1"/>
              <a:t>for</a:t>
            </a:r>
            <a:r>
              <a:rPr lang="de-DE" sz="1600" dirty="0"/>
              <a:t> </a:t>
            </a:r>
            <a:r>
              <a:rPr lang="de-DE" sz="1600" dirty="0" err="1"/>
              <a:t>accuracy</a:t>
            </a:r>
            <a:r>
              <a:rPr lang="de-DE" sz="1600" dirty="0"/>
              <a:t> in </a:t>
            </a:r>
            <a:r>
              <a:rPr lang="de-DE" sz="1600" dirty="0" err="1"/>
              <a:t>the</a:t>
            </a:r>
            <a:r>
              <a:rPr lang="de-DE" sz="1600" dirty="0"/>
              <a:t> </a:t>
            </a:r>
            <a:r>
              <a:rPr lang="de-DE" sz="1600" dirty="0" err="1"/>
              <a:t>current</a:t>
            </a:r>
            <a:r>
              <a:rPr lang="de-DE" sz="1600" dirty="0"/>
              <a:t> </a:t>
            </a:r>
            <a:r>
              <a:rPr lang="de-DE" sz="1600" dirty="0" err="1"/>
              <a:t>interest</a:t>
            </a:r>
            <a:r>
              <a:rPr lang="de-DE" sz="1600" dirty="0"/>
              <a:t> rate </a:t>
            </a:r>
            <a:r>
              <a:rPr lang="de-DE" sz="1600" dirty="0" err="1"/>
              <a:t>environment</a:t>
            </a:r>
            <a:r>
              <a:rPr lang="de-DE" sz="1600" dirty="0"/>
              <a:t>, </a:t>
            </a:r>
            <a:r>
              <a:rPr lang="de-DE" sz="1600" dirty="0" err="1"/>
              <a:t>they</a:t>
            </a:r>
            <a:r>
              <a:rPr lang="de-DE" sz="1600" dirty="0"/>
              <a:t> </a:t>
            </a:r>
            <a:r>
              <a:rPr lang="de-DE" sz="1600" dirty="0" err="1"/>
              <a:t>prefer</a:t>
            </a:r>
            <a:r>
              <a:rPr lang="de-DE" sz="1600" dirty="0"/>
              <a:t> </a:t>
            </a:r>
            <a:r>
              <a:rPr lang="de-DE" sz="1600" dirty="0" err="1"/>
              <a:t>to</a:t>
            </a:r>
            <a:r>
              <a:rPr lang="de-DE" sz="1600" dirty="0"/>
              <a:t> </a:t>
            </a:r>
            <a:r>
              <a:rPr lang="de-DE" sz="1600" dirty="0" err="1"/>
              <a:t>use</a:t>
            </a:r>
            <a:r>
              <a:rPr lang="de-DE" sz="1600" dirty="0"/>
              <a:t> a </a:t>
            </a:r>
            <a:r>
              <a:rPr lang="de-DE" sz="1600" dirty="0" err="1"/>
              <a:t>dedicated</a:t>
            </a:r>
            <a:r>
              <a:rPr lang="de-DE" sz="1600" dirty="0"/>
              <a:t> </a:t>
            </a:r>
            <a:r>
              <a:rPr lang="de-DE" sz="1600" dirty="0" err="1"/>
              <a:t>futures</a:t>
            </a:r>
            <a:r>
              <a:rPr lang="de-DE" sz="1600" dirty="0"/>
              <a:t> </a:t>
            </a:r>
            <a:r>
              <a:rPr lang="de-DE" sz="1600" dirty="0" err="1"/>
              <a:t>instrument</a:t>
            </a:r>
            <a:r>
              <a:rPr lang="de-DE" sz="1600" dirty="0"/>
              <a:t> </a:t>
            </a:r>
            <a:r>
              <a:rPr lang="de-DE" sz="1600" dirty="0" err="1"/>
              <a:t>to</a:t>
            </a:r>
            <a:r>
              <a:rPr lang="de-DE" sz="1600" dirty="0"/>
              <a:t> </a:t>
            </a:r>
            <a:r>
              <a:rPr lang="de-DE" sz="1600" dirty="0" err="1"/>
              <a:t>avoid</a:t>
            </a:r>
            <a:r>
              <a:rPr lang="de-DE" sz="1600" dirty="0"/>
              <a:t> </a:t>
            </a:r>
            <a:r>
              <a:rPr lang="de-DE" sz="1600" dirty="0" err="1"/>
              <a:t>the</a:t>
            </a:r>
            <a:r>
              <a:rPr lang="de-DE" sz="1600" dirty="0"/>
              <a:t> </a:t>
            </a:r>
            <a:r>
              <a:rPr lang="de-DE" sz="1600" dirty="0" err="1"/>
              <a:t>basis</a:t>
            </a:r>
            <a:r>
              <a:rPr lang="de-DE" sz="1600" dirty="0"/>
              <a:t> </a:t>
            </a:r>
            <a:r>
              <a:rPr lang="de-DE" sz="1600" dirty="0" err="1"/>
              <a:t>risk</a:t>
            </a:r>
            <a:r>
              <a:rPr lang="de-DE" sz="1600" dirty="0"/>
              <a:t>. </a:t>
            </a:r>
            <a:endParaRPr lang="en-GB" sz="1600" dirty="0"/>
          </a:p>
          <a:p>
            <a:pPr>
              <a:spcAft>
                <a:spcPts val="800"/>
              </a:spcAft>
            </a:pPr>
            <a:endParaRPr lang="en-US" sz="1600" dirty="0"/>
          </a:p>
          <a:p>
            <a:pPr>
              <a:spcAft>
                <a:spcPts val="800"/>
              </a:spcAft>
            </a:pPr>
            <a:endParaRPr lang="en-US"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a:defRPr/>
            </a:pPr>
            <a:fld id="{7EB29DB3-09B8-4BE5-B93B-43B50BDAE295}" type="slidenum">
              <a:rPr lang="en-GB" smtClean="0"/>
              <a:pPr>
                <a:defRPr/>
              </a:pPr>
              <a:t>4</a:t>
            </a:fld>
            <a:endParaRPr lang="en-GB" dirty="0"/>
          </a:p>
        </p:txBody>
      </p:sp>
      <p:sp>
        <p:nvSpPr>
          <p:cNvPr id="6" name="Rectangle 11"/>
          <p:cNvSpPr txBox="1">
            <a:spLocks noChangeArrowheads="1"/>
          </p:cNvSpPr>
          <p:nvPr/>
        </p:nvSpPr>
        <p:spPr bwMode="auto">
          <a:xfrm>
            <a:off x="392113" y="730250"/>
            <a:ext cx="83820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0" fontAlgn="base" hangingPunct="0">
              <a:lnSpc>
                <a:spcPct val="85000"/>
              </a:lnSpc>
              <a:spcBef>
                <a:spcPct val="0"/>
              </a:spcBef>
              <a:spcAft>
                <a:spcPct val="0"/>
              </a:spcAft>
              <a:defRPr sz="2400" b="1">
                <a:solidFill>
                  <a:schemeClr val="tx2"/>
                </a:solidFill>
                <a:latin typeface="+mj-lt"/>
                <a:ea typeface="+mj-ea"/>
                <a:cs typeface="+mj-cs"/>
              </a:defRPr>
            </a:lvl1pPr>
            <a:lvl2pPr algn="l" rtl="0" eaLnBrk="0" fontAlgn="base" hangingPunct="0">
              <a:lnSpc>
                <a:spcPct val="85000"/>
              </a:lnSpc>
              <a:spcBef>
                <a:spcPct val="0"/>
              </a:spcBef>
              <a:spcAft>
                <a:spcPct val="0"/>
              </a:spcAft>
              <a:defRPr sz="2400" b="1">
                <a:solidFill>
                  <a:schemeClr val="tx2"/>
                </a:solidFill>
                <a:latin typeface="Arial" charset="0"/>
              </a:defRPr>
            </a:lvl2pPr>
            <a:lvl3pPr algn="l" rtl="0" eaLnBrk="0" fontAlgn="base" hangingPunct="0">
              <a:lnSpc>
                <a:spcPct val="85000"/>
              </a:lnSpc>
              <a:spcBef>
                <a:spcPct val="0"/>
              </a:spcBef>
              <a:spcAft>
                <a:spcPct val="0"/>
              </a:spcAft>
              <a:defRPr sz="2400" b="1">
                <a:solidFill>
                  <a:schemeClr val="tx2"/>
                </a:solidFill>
                <a:latin typeface="Arial" charset="0"/>
              </a:defRPr>
            </a:lvl3pPr>
            <a:lvl4pPr algn="l" rtl="0" eaLnBrk="0" fontAlgn="base" hangingPunct="0">
              <a:lnSpc>
                <a:spcPct val="85000"/>
              </a:lnSpc>
              <a:spcBef>
                <a:spcPct val="0"/>
              </a:spcBef>
              <a:spcAft>
                <a:spcPct val="0"/>
              </a:spcAft>
              <a:defRPr sz="2400" b="1">
                <a:solidFill>
                  <a:schemeClr val="tx2"/>
                </a:solidFill>
                <a:latin typeface="Arial" charset="0"/>
              </a:defRPr>
            </a:lvl4pPr>
            <a:lvl5pPr algn="l" rtl="0" eaLnBrk="0" fontAlgn="base" hangingPunct="0">
              <a:lnSpc>
                <a:spcPct val="85000"/>
              </a:lnSpc>
              <a:spcBef>
                <a:spcPct val="0"/>
              </a:spcBef>
              <a:spcAft>
                <a:spcPct val="0"/>
              </a:spcAft>
              <a:defRPr sz="2400" b="1">
                <a:solidFill>
                  <a:schemeClr val="tx2"/>
                </a:solidFill>
                <a:latin typeface="Arial" charset="0"/>
              </a:defRPr>
            </a:lvl5pPr>
            <a:lvl6pPr marL="457200" algn="l" rtl="0" fontAlgn="base">
              <a:lnSpc>
                <a:spcPct val="85000"/>
              </a:lnSpc>
              <a:spcBef>
                <a:spcPct val="0"/>
              </a:spcBef>
              <a:spcAft>
                <a:spcPct val="0"/>
              </a:spcAft>
              <a:defRPr sz="2400" b="1">
                <a:solidFill>
                  <a:schemeClr val="tx2"/>
                </a:solidFill>
                <a:latin typeface="Arial" charset="0"/>
              </a:defRPr>
            </a:lvl6pPr>
            <a:lvl7pPr marL="914400" algn="l" rtl="0" fontAlgn="base">
              <a:lnSpc>
                <a:spcPct val="85000"/>
              </a:lnSpc>
              <a:spcBef>
                <a:spcPct val="0"/>
              </a:spcBef>
              <a:spcAft>
                <a:spcPct val="0"/>
              </a:spcAft>
              <a:defRPr sz="2400" b="1">
                <a:solidFill>
                  <a:schemeClr val="tx2"/>
                </a:solidFill>
                <a:latin typeface="Arial" charset="0"/>
              </a:defRPr>
            </a:lvl7pPr>
            <a:lvl8pPr marL="1371600" algn="l" rtl="0" fontAlgn="base">
              <a:lnSpc>
                <a:spcPct val="85000"/>
              </a:lnSpc>
              <a:spcBef>
                <a:spcPct val="0"/>
              </a:spcBef>
              <a:spcAft>
                <a:spcPct val="0"/>
              </a:spcAft>
              <a:defRPr sz="2400" b="1">
                <a:solidFill>
                  <a:schemeClr val="tx2"/>
                </a:solidFill>
                <a:latin typeface="Arial" charset="0"/>
              </a:defRPr>
            </a:lvl8pPr>
            <a:lvl9pPr marL="1828800" algn="l" rtl="0" fontAlgn="base">
              <a:lnSpc>
                <a:spcPct val="85000"/>
              </a:lnSpc>
              <a:spcBef>
                <a:spcPct val="0"/>
              </a:spcBef>
              <a:spcAft>
                <a:spcPct val="0"/>
              </a:spcAft>
              <a:defRPr sz="2400" b="1">
                <a:solidFill>
                  <a:schemeClr val="tx2"/>
                </a:solidFill>
                <a:latin typeface="Arial" charset="0"/>
              </a:defRPr>
            </a:lvl9pPr>
          </a:lstStyle>
          <a:p>
            <a:pPr>
              <a:buFontTx/>
            </a:pPr>
            <a:r>
              <a:rPr lang="en-US" dirty="0"/>
              <a:t>Background (cont.)</a:t>
            </a:r>
            <a:br>
              <a:rPr lang="en-US" dirty="0"/>
            </a:br>
            <a:endParaRPr lang="en-GB" kern="0" dirty="0"/>
          </a:p>
        </p:txBody>
      </p:sp>
      <p:sp>
        <p:nvSpPr>
          <p:cNvPr id="8" name="masterTitle"/>
          <p:cNvSpPr>
            <a:spLocks noChangeArrowheads="1"/>
          </p:cNvSpPr>
          <p:nvPr/>
        </p:nvSpPr>
        <p:spPr bwMode="gray">
          <a:xfrm>
            <a:off x="395288" y="1083469"/>
            <a:ext cx="8382000"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l"/>
            <a:r>
              <a:rPr lang="en-US" sz="1600" dirty="0">
                <a:solidFill>
                  <a:srgbClr val="86B918"/>
                </a:solidFill>
              </a:rPr>
              <a:t>Italian and Spanish Bond Yield Spreads over Germany </a:t>
            </a:r>
            <a:r>
              <a:rPr lang="en-US" sz="1600">
                <a:solidFill>
                  <a:srgbClr val="86B918"/>
                </a:solidFill>
              </a:rPr>
              <a:t>since 2013</a:t>
            </a:r>
            <a:endParaRPr lang="en-GB" sz="1600" b="1" dirty="0">
              <a:solidFill>
                <a:schemeClr val="accent2"/>
              </a:solidFill>
            </a:endParaRPr>
          </a:p>
        </p:txBody>
      </p:sp>
      <p:pic>
        <p:nvPicPr>
          <p:cNvPr id="4" name="Picture 3">
            <a:extLst>
              <a:ext uri="{FF2B5EF4-FFF2-40B4-BE49-F238E27FC236}">
                <a16:creationId xmlns:a16="http://schemas.microsoft.com/office/drawing/2014/main" id="{6DA59372-22B2-488B-A352-46C2CCA13632}"/>
              </a:ext>
            </a:extLst>
          </p:cNvPr>
          <p:cNvPicPr>
            <a:picLocks noChangeAspect="1"/>
          </p:cNvPicPr>
          <p:nvPr/>
        </p:nvPicPr>
        <p:blipFill rotWithShape="1">
          <a:blip r:embed="rId3">
            <a:extLst>
              <a:ext uri="{28A0092B-C50C-407E-A947-70E740481C1C}">
                <a14:useLocalDpi xmlns:a14="http://schemas.microsoft.com/office/drawing/2010/main" val="0"/>
              </a:ext>
            </a:extLst>
          </a:blip>
          <a:srcRect t="15310"/>
          <a:stretch/>
        </p:blipFill>
        <p:spPr>
          <a:xfrm>
            <a:off x="392113" y="1580357"/>
            <a:ext cx="8382000" cy="4162425"/>
          </a:xfrm>
          <a:prstGeom prst="rect">
            <a:avLst/>
          </a:prstGeom>
        </p:spPr>
      </p:pic>
      <p:sp>
        <p:nvSpPr>
          <p:cNvPr id="7" name="TextBox 6">
            <a:extLst>
              <a:ext uri="{FF2B5EF4-FFF2-40B4-BE49-F238E27FC236}">
                <a16:creationId xmlns:a16="http://schemas.microsoft.com/office/drawing/2014/main" id="{FBB47A17-B9B5-429E-A265-6E4A77C5B4B4}"/>
              </a:ext>
            </a:extLst>
          </p:cNvPr>
          <p:cNvSpPr txBox="1"/>
          <p:nvPr/>
        </p:nvSpPr>
        <p:spPr>
          <a:xfrm>
            <a:off x="6784258" y="5742782"/>
            <a:ext cx="1967629" cy="253916"/>
          </a:xfrm>
          <a:prstGeom prst="rect">
            <a:avLst/>
          </a:prstGeom>
          <a:noFill/>
        </p:spPr>
        <p:txBody>
          <a:bodyPr wrap="square" rtlCol="0">
            <a:spAutoFit/>
          </a:bodyPr>
          <a:lstStyle/>
          <a:p>
            <a:pPr algn="l"/>
            <a:r>
              <a:rPr lang="en-GB" sz="1050" b="0" dirty="0">
                <a:solidFill>
                  <a:srgbClr val="000000"/>
                </a:solidFill>
              </a:rPr>
              <a:t>Data taken from Bloomberg</a:t>
            </a:r>
          </a:p>
        </p:txBody>
      </p:sp>
    </p:spTree>
    <p:extLst>
      <p:ext uri="{BB962C8B-B14F-4D97-AF65-F5344CB8AC3E}">
        <p14:creationId xmlns:p14="http://schemas.microsoft.com/office/powerpoint/2010/main" val="315806671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a:defRPr/>
            </a:pPr>
            <a:fld id="{7EB29DB3-09B8-4BE5-B93B-43B50BDAE295}" type="slidenum">
              <a:rPr lang="en-GB" smtClean="0"/>
              <a:pPr>
                <a:defRPr/>
              </a:pPr>
              <a:t>5</a:t>
            </a:fld>
            <a:endParaRPr lang="en-GB"/>
          </a:p>
        </p:txBody>
      </p:sp>
      <p:sp>
        <p:nvSpPr>
          <p:cNvPr id="6" name="Rectangle 11"/>
          <p:cNvSpPr txBox="1">
            <a:spLocks noChangeArrowheads="1"/>
          </p:cNvSpPr>
          <p:nvPr/>
        </p:nvSpPr>
        <p:spPr bwMode="auto">
          <a:xfrm>
            <a:off x="392113" y="730250"/>
            <a:ext cx="83820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0" fontAlgn="base" hangingPunct="0">
              <a:lnSpc>
                <a:spcPct val="85000"/>
              </a:lnSpc>
              <a:spcBef>
                <a:spcPct val="0"/>
              </a:spcBef>
              <a:spcAft>
                <a:spcPct val="0"/>
              </a:spcAft>
              <a:defRPr sz="2400" b="1">
                <a:solidFill>
                  <a:schemeClr val="tx2"/>
                </a:solidFill>
                <a:latin typeface="+mj-lt"/>
                <a:ea typeface="+mj-ea"/>
                <a:cs typeface="+mj-cs"/>
              </a:defRPr>
            </a:lvl1pPr>
            <a:lvl2pPr algn="l" rtl="0" eaLnBrk="0" fontAlgn="base" hangingPunct="0">
              <a:lnSpc>
                <a:spcPct val="85000"/>
              </a:lnSpc>
              <a:spcBef>
                <a:spcPct val="0"/>
              </a:spcBef>
              <a:spcAft>
                <a:spcPct val="0"/>
              </a:spcAft>
              <a:defRPr sz="2400" b="1">
                <a:solidFill>
                  <a:schemeClr val="tx2"/>
                </a:solidFill>
                <a:latin typeface="Arial" charset="0"/>
              </a:defRPr>
            </a:lvl2pPr>
            <a:lvl3pPr algn="l" rtl="0" eaLnBrk="0" fontAlgn="base" hangingPunct="0">
              <a:lnSpc>
                <a:spcPct val="85000"/>
              </a:lnSpc>
              <a:spcBef>
                <a:spcPct val="0"/>
              </a:spcBef>
              <a:spcAft>
                <a:spcPct val="0"/>
              </a:spcAft>
              <a:defRPr sz="2400" b="1">
                <a:solidFill>
                  <a:schemeClr val="tx2"/>
                </a:solidFill>
                <a:latin typeface="Arial" charset="0"/>
              </a:defRPr>
            </a:lvl3pPr>
            <a:lvl4pPr algn="l" rtl="0" eaLnBrk="0" fontAlgn="base" hangingPunct="0">
              <a:lnSpc>
                <a:spcPct val="85000"/>
              </a:lnSpc>
              <a:spcBef>
                <a:spcPct val="0"/>
              </a:spcBef>
              <a:spcAft>
                <a:spcPct val="0"/>
              </a:spcAft>
              <a:defRPr sz="2400" b="1">
                <a:solidFill>
                  <a:schemeClr val="tx2"/>
                </a:solidFill>
                <a:latin typeface="Arial" charset="0"/>
              </a:defRPr>
            </a:lvl4pPr>
            <a:lvl5pPr algn="l" rtl="0" eaLnBrk="0" fontAlgn="base" hangingPunct="0">
              <a:lnSpc>
                <a:spcPct val="85000"/>
              </a:lnSpc>
              <a:spcBef>
                <a:spcPct val="0"/>
              </a:spcBef>
              <a:spcAft>
                <a:spcPct val="0"/>
              </a:spcAft>
              <a:defRPr sz="2400" b="1">
                <a:solidFill>
                  <a:schemeClr val="tx2"/>
                </a:solidFill>
                <a:latin typeface="Arial" charset="0"/>
              </a:defRPr>
            </a:lvl5pPr>
            <a:lvl6pPr marL="457200" algn="l" rtl="0" fontAlgn="base">
              <a:lnSpc>
                <a:spcPct val="85000"/>
              </a:lnSpc>
              <a:spcBef>
                <a:spcPct val="0"/>
              </a:spcBef>
              <a:spcAft>
                <a:spcPct val="0"/>
              </a:spcAft>
              <a:defRPr sz="2400" b="1">
                <a:solidFill>
                  <a:schemeClr val="tx2"/>
                </a:solidFill>
                <a:latin typeface="Arial" charset="0"/>
              </a:defRPr>
            </a:lvl6pPr>
            <a:lvl7pPr marL="914400" algn="l" rtl="0" fontAlgn="base">
              <a:lnSpc>
                <a:spcPct val="85000"/>
              </a:lnSpc>
              <a:spcBef>
                <a:spcPct val="0"/>
              </a:spcBef>
              <a:spcAft>
                <a:spcPct val="0"/>
              </a:spcAft>
              <a:defRPr sz="2400" b="1">
                <a:solidFill>
                  <a:schemeClr val="tx2"/>
                </a:solidFill>
                <a:latin typeface="Arial" charset="0"/>
              </a:defRPr>
            </a:lvl7pPr>
            <a:lvl8pPr marL="1371600" algn="l" rtl="0" fontAlgn="base">
              <a:lnSpc>
                <a:spcPct val="85000"/>
              </a:lnSpc>
              <a:spcBef>
                <a:spcPct val="0"/>
              </a:spcBef>
              <a:spcAft>
                <a:spcPct val="0"/>
              </a:spcAft>
              <a:defRPr sz="2400" b="1">
                <a:solidFill>
                  <a:schemeClr val="tx2"/>
                </a:solidFill>
                <a:latin typeface="Arial" charset="0"/>
              </a:defRPr>
            </a:lvl8pPr>
            <a:lvl9pPr marL="1828800" algn="l" rtl="0" fontAlgn="base">
              <a:lnSpc>
                <a:spcPct val="85000"/>
              </a:lnSpc>
              <a:spcBef>
                <a:spcPct val="0"/>
              </a:spcBef>
              <a:spcAft>
                <a:spcPct val="0"/>
              </a:spcAft>
              <a:defRPr sz="2400" b="1">
                <a:solidFill>
                  <a:schemeClr val="tx2"/>
                </a:solidFill>
                <a:latin typeface="Arial" charset="0"/>
              </a:defRPr>
            </a:lvl9pPr>
          </a:lstStyle>
          <a:p>
            <a:pPr>
              <a:buFontTx/>
            </a:pPr>
            <a:r>
              <a:rPr lang="en-US" dirty="0"/>
              <a:t>Background (cont.)</a:t>
            </a:r>
            <a:br>
              <a:rPr lang="en-US" dirty="0"/>
            </a:br>
            <a:endParaRPr lang="en-GB" kern="0" dirty="0"/>
          </a:p>
        </p:txBody>
      </p:sp>
      <p:sp>
        <p:nvSpPr>
          <p:cNvPr id="7" name="masterTitle"/>
          <p:cNvSpPr>
            <a:spLocks noChangeArrowheads="1"/>
          </p:cNvSpPr>
          <p:nvPr/>
        </p:nvSpPr>
        <p:spPr bwMode="gray">
          <a:xfrm>
            <a:off x="390525" y="1082857"/>
            <a:ext cx="8382000"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l"/>
            <a:r>
              <a:rPr lang="en-US" sz="1600" dirty="0">
                <a:solidFill>
                  <a:srgbClr val="86B918"/>
                </a:solidFill>
              </a:rPr>
              <a:t>Government Debt outstanding by country</a:t>
            </a:r>
            <a:endParaRPr lang="en-GB" sz="1600" b="1" dirty="0">
              <a:solidFill>
                <a:schemeClr val="accent2"/>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341206904"/>
              </p:ext>
            </p:extLst>
          </p:nvPr>
        </p:nvGraphicFramePr>
        <p:xfrm>
          <a:off x="390525" y="1684491"/>
          <a:ext cx="3486150" cy="2396723"/>
        </p:xfrm>
        <a:graphic>
          <a:graphicData uri="http://schemas.openxmlformats.org/drawingml/2006/table">
            <a:tbl>
              <a:tblPr firstRow="1" bandRow="1">
                <a:tableStyleId>{5C22544A-7EE6-4342-B048-85BDC9FD1C3A}</a:tableStyleId>
              </a:tblPr>
              <a:tblGrid>
                <a:gridCol w="937761">
                  <a:extLst>
                    <a:ext uri="{9D8B030D-6E8A-4147-A177-3AD203B41FA5}">
                      <a16:colId xmlns:a16="http://schemas.microsoft.com/office/drawing/2014/main" val="1343029557"/>
                    </a:ext>
                  </a:extLst>
                </a:gridCol>
                <a:gridCol w="1033914">
                  <a:extLst>
                    <a:ext uri="{9D8B030D-6E8A-4147-A177-3AD203B41FA5}">
                      <a16:colId xmlns:a16="http://schemas.microsoft.com/office/drawing/2014/main" val="2202642780"/>
                    </a:ext>
                  </a:extLst>
                </a:gridCol>
                <a:gridCol w="1514475">
                  <a:extLst>
                    <a:ext uri="{9D8B030D-6E8A-4147-A177-3AD203B41FA5}">
                      <a16:colId xmlns:a16="http://schemas.microsoft.com/office/drawing/2014/main" val="1932297360"/>
                    </a:ext>
                  </a:extLst>
                </a:gridCol>
              </a:tblGrid>
              <a:tr h="409431">
                <a:tc>
                  <a:txBody>
                    <a:bodyPr/>
                    <a:lstStyle/>
                    <a:p>
                      <a:endParaRPr lang="en-GB" sz="1050" dirty="0"/>
                    </a:p>
                  </a:txBody>
                  <a:tcPr/>
                </a:tc>
                <a:tc>
                  <a:txBody>
                    <a:bodyPr/>
                    <a:lstStyle/>
                    <a:p>
                      <a:r>
                        <a:rPr lang="en-GB" sz="1050" dirty="0"/>
                        <a:t>Total Debt in % of GDP</a:t>
                      </a:r>
                    </a:p>
                  </a:txBody>
                  <a:tcPr/>
                </a:tc>
                <a:tc>
                  <a:txBody>
                    <a:bodyPr/>
                    <a:lstStyle/>
                    <a:p>
                      <a:r>
                        <a:rPr lang="en-GB" sz="1050" dirty="0"/>
                        <a:t>S&amp;P/ Moody’s</a:t>
                      </a:r>
                    </a:p>
                  </a:txBody>
                  <a:tcPr/>
                </a:tc>
                <a:extLst>
                  <a:ext uri="{0D108BD9-81ED-4DB2-BD59-A6C34878D82A}">
                    <a16:rowId xmlns:a16="http://schemas.microsoft.com/office/drawing/2014/main" val="2908341416"/>
                  </a:ext>
                </a:extLst>
              </a:tr>
              <a:tr h="409431">
                <a:tc>
                  <a:txBody>
                    <a:bodyPr/>
                    <a:lstStyle/>
                    <a:p>
                      <a:r>
                        <a:rPr lang="en-GB" sz="1050" dirty="0"/>
                        <a:t>Germany</a:t>
                      </a:r>
                    </a:p>
                  </a:txBody>
                  <a:tcPr/>
                </a:tc>
                <a:tc>
                  <a:txBody>
                    <a:bodyPr/>
                    <a:lstStyle/>
                    <a:p>
                      <a:pPr algn="ctr"/>
                      <a:r>
                        <a:rPr lang="en-GB" sz="1050" dirty="0"/>
                        <a:t>61.20%*</a:t>
                      </a:r>
                    </a:p>
                  </a:txBody>
                  <a:tcPr/>
                </a:tc>
                <a:tc>
                  <a:txBody>
                    <a:bodyPr/>
                    <a:lstStyle/>
                    <a:p>
                      <a:pPr algn="ctr"/>
                      <a:r>
                        <a:rPr lang="en-GB" sz="1050" dirty="0" err="1"/>
                        <a:t>AAAu</a:t>
                      </a:r>
                      <a:r>
                        <a:rPr lang="en-GB" sz="1050" dirty="0"/>
                        <a:t>/</a:t>
                      </a:r>
                      <a:r>
                        <a:rPr lang="en-GB" sz="1050" baseline="0" dirty="0"/>
                        <a:t> </a:t>
                      </a:r>
                      <a:r>
                        <a:rPr lang="en-GB" sz="1050" baseline="0" dirty="0" err="1"/>
                        <a:t>Aaau</a:t>
                      </a:r>
                      <a:endParaRPr lang="en-GB" sz="1050" dirty="0"/>
                    </a:p>
                  </a:txBody>
                  <a:tcPr/>
                </a:tc>
                <a:extLst>
                  <a:ext uri="{0D108BD9-81ED-4DB2-BD59-A6C34878D82A}">
                    <a16:rowId xmlns:a16="http://schemas.microsoft.com/office/drawing/2014/main" val="2220989218"/>
                  </a:ext>
                </a:extLst>
              </a:tr>
              <a:tr h="248583">
                <a:tc>
                  <a:txBody>
                    <a:bodyPr/>
                    <a:lstStyle/>
                    <a:p>
                      <a:r>
                        <a:rPr lang="en-GB" sz="1050" dirty="0"/>
                        <a:t>Italy</a:t>
                      </a:r>
                    </a:p>
                  </a:txBody>
                  <a:tcPr/>
                </a:tc>
                <a:tc>
                  <a:txBody>
                    <a:bodyPr/>
                    <a:lstStyle/>
                    <a:p>
                      <a:pPr algn="ctr"/>
                      <a:r>
                        <a:rPr lang="en-GB" sz="1050" dirty="0"/>
                        <a:t>137.30%*</a:t>
                      </a:r>
                    </a:p>
                  </a:txBody>
                  <a:tcPr/>
                </a:tc>
                <a:tc>
                  <a:txBody>
                    <a:bodyPr/>
                    <a:lstStyle/>
                    <a:p>
                      <a:pPr algn="ctr"/>
                      <a:r>
                        <a:rPr lang="en-GB" sz="1050" dirty="0" err="1"/>
                        <a:t>BBBu</a:t>
                      </a:r>
                      <a:r>
                        <a:rPr lang="en-GB" sz="1050" dirty="0"/>
                        <a:t>/Baa3u</a:t>
                      </a:r>
                    </a:p>
                  </a:txBody>
                  <a:tcPr/>
                </a:tc>
                <a:extLst>
                  <a:ext uri="{0D108BD9-81ED-4DB2-BD59-A6C34878D82A}">
                    <a16:rowId xmlns:a16="http://schemas.microsoft.com/office/drawing/2014/main" val="960227200"/>
                  </a:ext>
                </a:extLst>
              </a:tr>
              <a:tr h="268223">
                <a:tc>
                  <a:txBody>
                    <a:bodyPr/>
                    <a:lstStyle/>
                    <a:p>
                      <a:r>
                        <a:rPr lang="en-GB" sz="1050" dirty="0"/>
                        <a:t>Spain</a:t>
                      </a:r>
                    </a:p>
                  </a:txBody>
                  <a:tcPr/>
                </a:tc>
                <a:tc>
                  <a:txBody>
                    <a:bodyPr/>
                    <a:lstStyle/>
                    <a:p>
                      <a:pPr algn="ctr"/>
                      <a:r>
                        <a:rPr lang="en-GB" sz="1050" dirty="0"/>
                        <a:t>97.90%*</a:t>
                      </a:r>
                    </a:p>
                  </a:txBody>
                  <a:tcPr/>
                </a:tc>
                <a:tc>
                  <a:txBody>
                    <a:bodyPr/>
                    <a:lstStyle/>
                    <a:p>
                      <a:pPr algn="ctr"/>
                      <a:r>
                        <a:rPr lang="en-GB" sz="1050" dirty="0"/>
                        <a:t>Au/ Baa1</a:t>
                      </a:r>
                    </a:p>
                  </a:txBody>
                  <a:tcPr/>
                </a:tc>
                <a:extLst>
                  <a:ext uri="{0D108BD9-81ED-4DB2-BD59-A6C34878D82A}">
                    <a16:rowId xmlns:a16="http://schemas.microsoft.com/office/drawing/2014/main" val="3794709862"/>
                  </a:ext>
                </a:extLst>
              </a:tr>
              <a:tr h="268223">
                <a:tc>
                  <a:txBody>
                    <a:bodyPr/>
                    <a:lstStyle/>
                    <a:p>
                      <a:r>
                        <a:rPr lang="en-GB" sz="1050" dirty="0"/>
                        <a:t>France</a:t>
                      </a:r>
                    </a:p>
                  </a:txBody>
                  <a:tcPr/>
                </a:tc>
                <a:tc>
                  <a:txBody>
                    <a:bodyPr/>
                    <a:lstStyle/>
                    <a:p>
                      <a:pPr algn="ctr"/>
                      <a:r>
                        <a:rPr lang="en-GB" sz="1050" dirty="0"/>
                        <a:t>100.50%*</a:t>
                      </a:r>
                    </a:p>
                  </a:txBody>
                  <a:tcPr/>
                </a:tc>
                <a:tc>
                  <a:txBody>
                    <a:bodyPr/>
                    <a:lstStyle/>
                    <a:p>
                      <a:pPr algn="ctr"/>
                      <a:r>
                        <a:rPr lang="en-GB" sz="1050" dirty="0" err="1"/>
                        <a:t>AAu</a:t>
                      </a:r>
                      <a:r>
                        <a:rPr lang="en-GB" sz="1050" dirty="0"/>
                        <a:t>/ Aa2u</a:t>
                      </a:r>
                    </a:p>
                  </a:txBody>
                  <a:tcPr/>
                </a:tc>
                <a:extLst>
                  <a:ext uri="{0D108BD9-81ED-4DB2-BD59-A6C34878D82A}">
                    <a16:rowId xmlns:a16="http://schemas.microsoft.com/office/drawing/2014/main" val="1472849320"/>
                  </a:ext>
                </a:extLst>
              </a:tr>
              <a:tr h="268223">
                <a:tc>
                  <a:txBody>
                    <a:bodyPr/>
                    <a:lstStyle/>
                    <a:p>
                      <a:r>
                        <a:rPr lang="en-GB" sz="1050" dirty="0"/>
                        <a:t>Poland</a:t>
                      </a:r>
                    </a:p>
                  </a:txBody>
                  <a:tcPr/>
                </a:tc>
                <a:tc>
                  <a:txBody>
                    <a:bodyPr/>
                    <a:lstStyle/>
                    <a:p>
                      <a:pPr algn="ctr"/>
                      <a:r>
                        <a:rPr lang="en-GB" sz="1050" dirty="0"/>
                        <a:t>47.40%*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dirty="0"/>
                        <a:t>A/A2</a:t>
                      </a:r>
                    </a:p>
                  </a:txBody>
                  <a:tcPr/>
                </a:tc>
                <a:extLst>
                  <a:ext uri="{0D108BD9-81ED-4DB2-BD59-A6C34878D82A}">
                    <a16:rowId xmlns:a16="http://schemas.microsoft.com/office/drawing/2014/main" val="2404809134"/>
                  </a:ext>
                </a:extLst>
              </a:tr>
              <a:tr h="0">
                <a:tc>
                  <a:txBody>
                    <a:bodyPr/>
                    <a:lstStyle/>
                    <a:p>
                      <a:r>
                        <a:rPr lang="en-GB" sz="1050" dirty="0"/>
                        <a:t>Netherlands</a:t>
                      </a:r>
                    </a:p>
                  </a:txBody>
                  <a:tcPr/>
                </a:tc>
                <a:tc>
                  <a:txBody>
                    <a:bodyPr/>
                    <a:lstStyle/>
                    <a:p>
                      <a:pPr algn="ctr"/>
                      <a:r>
                        <a:rPr lang="en-GB" sz="1050" dirty="0"/>
                        <a:t>49.30%*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dirty="0" err="1"/>
                        <a:t>AAAu</a:t>
                      </a:r>
                      <a:r>
                        <a:rPr lang="en-GB" sz="1050" dirty="0"/>
                        <a:t>/</a:t>
                      </a:r>
                      <a:r>
                        <a:rPr lang="en-GB" sz="1050" dirty="0" err="1"/>
                        <a:t>Aaau</a:t>
                      </a:r>
                      <a:endParaRPr lang="en-GB" sz="1050" dirty="0"/>
                    </a:p>
                  </a:txBody>
                  <a:tcPr/>
                </a:tc>
                <a:extLst>
                  <a:ext uri="{0D108BD9-81ED-4DB2-BD59-A6C34878D82A}">
                    <a16:rowId xmlns:a16="http://schemas.microsoft.com/office/drawing/2014/main" val="2041090112"/>
                  </a:ext>
                </a:extLst>
              </a:tr>
              <a:tr h="268223">
                <a:tc>
                  <a:txBody>
                    <a:bodyPr/>
                    <a:lstStyle/>
                    <a:p>
                      <a:r>
                        <a:rPr lang="en-GB" sz="1050" dirty="0"/>
                        <a:t>Switzerland</a:t>
                      </a:r>
                    </a:p>
                  </a:txBody>
                  <a:tcPr/>
                </a:tc>
                <a:tc>
                  <a:txBody>
                    <a:bodyPr/>
                    <a:lstStyle/>
                    <a:p>
                      <a:pPr algn="ctr"/>
                      <a:r>
                        <a:rPr lang="en-GB" sz="1050" dirty="0"/>
                        <a:t>45.66%**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dirty="0" err="1"/>
                        <a:t>AAAu</a:t>
                      </a:r>
                      <a:r>
                        <a:rPr lang="en-GB" sz="1050" dirty="0"/>
                        <a:t>/</a:t>
                      </a:r>
                      <a:r>
                        <a:rPr lang="en-GB" sz="1050" dirty="0" err="1"/>
                        <a:t>Aaau</a:t>
                      </a:r>
                      <a:endParaRPr lang="en-GB" sz="1050" dirty="0"/>
                    </a:p>
                  </a:txBody>
                  <a:tcPr/>
                </a:tc>
                <a:extLst>
                  <a:ext uri="{0D108BD9-81ED-4DB2-BD59-A6C34878D82A}">
                    <a16:rowId xmlns:a16="http://schemas.microsoft.com/office/drawing/2014/main" val="2167079226"/>
                  </a:ext>
                </a:extLst>
              </a:tr>
            </a:tbl>
          </a:graphicData>
        </a:graphic>
      </p:graphicFrame>
      <p:sp>
        <p:nvSpPr>
          <p:cNvPr id="3" name="TextBox 2"/>
          <p:cNvSpPr txBox="1"/>
          <p:nvPr/>
        </p:nvSpPr>
        <p:spPr>
          <a:xfrm>
            <a:off x="310791" y="4097977"/>
            <a:ext cx="2458528" cy="684803"/>
          </a:xfrm>
          <a:prstGeom prst="rect">
            <a:avLst/>
          </a:prstGeom>
          <a:noFill/>
        </p:spPr>
        <p:txBody>
          <a:bodyPr wrap="square" rtlCol="0">
            <a:spAutoFit/>
          </a:bodyPr>
          <a:lstStyle/>
          <a:p>
            <a:pPr algn="l"/>
            <a:r>
              <a:rPr lang="en-GB" sz="700" u="sng" dirty="0">
                <a:solidFill>
                  <a:schemeClr val="tx1"/>
                </a:solidFill>
              </a:rPr>
              <a:t>Source: Bloomberg</a:t>
            </a:r>
          </a:p>
          <a:p>
            <a:pPr algn="l"/>
            <a:r>
              <a:rPr lang="en-GB" sz="700" dirty="0">
                <a:solidFill>
                  <a:schemeClr val="tx1"/>
                </a:solidFill>
              </a:rPr>
              <a:t>*Data as of September 30</a:t>
            </a:r>
            <a:r>
              <a:rPr lang="en-GB" sz="700" baseline="30000" dirty="0">
                <a:solidFill>
                  <a:schemeClr val="tx1"/>
                </a:solidFill>
              </a:rPr>
              <a:t>th</a:t>
            </a:r>
            <a:r>
              <a:rPr lang="en-GB" sz="700" dirty="0">
                <a:solidFill>
                  <a:schemeClr val="tx1"/>
                </a:solidFill>
              </a:rPr>
              <a:t> 2019</a:t>
            </a:r>
          </a:p>
          <a:p>
            <a:pPr algn="l"/>
            <a:r>
              <a:rPr lang="en-GB" sz="700" dirty="0">
                <a:solidFill>
                  <a:schemeClr val="tx1"/>
                </a:solidFill>
              </a:rPr>
              <a:t>**Data as of 31</a:t>
            </a:r>
            <a:r>
              <a:rPr lang="en-GB" sz="700" baseline="30000" dirty="0">
                <a:solidFill>
                  <a:schemeClr val="tx1"/>
                </a:solidFill>
              </a:rPr>
              <a:t>st</a:t>
            </a:r>
            <a:r>
              <a:rPr lang="en-GB" sz="700" dirty="0">
                <a:solidFill>
                  <a:schemeClr val="tx1"/>
                </a:solidFill>
              </a:rPr>
              <a:t> December 2017</a:t>
            </a:r>
          </a:p>
          <a:p>
            <a:pPr algn="l"/>
            <a:r>
              <a:rPr lang="en-GB" sz="700" dirty="0">
                <a:solidFill>
                  <a:schemeClr val="tx1"/>
                </a:solidFill>
              </a:rPr>
              <a:t>Updated February 10</a:t>
            </a:r>
            <a:r>
              <a:rPr lang="en-GB" sz="700" baseline="30000" dirty="0">
                <a:solidFill>
                  <a:schemeClr val="tx1"/>
                </a:solidFill>
              </a:rPr>
              <a:t>th</a:t>
            </a:r>
            <a:r>
              <a:rPr lang="en-GB" sz="700" dirty="0">
                <a:solidFill>
                  <a:schemeClr val="tx1"/>
                </a:solidFill>
              </a:rPr>
              <a:t> 2020</a:t>
            </a:r>
          </a:p>
        </p:txBody>
      </p:sp>
      <p:sp>
        <p:nvSpPr>
          <p:cNvPr id="8" name="TextBox 7"/>
          <p:cNvSpPr txBox="1"/>
          <p:nvPr/>
        </p:nvSpPr>
        <p:spPr>
          <a:xfrm>
            <a:off x="4032609" y="4164100"/>
            <a:ext cx="1847504" cy="215443"/>
          </a:xfrm>
          <a:prstGeom prst="rect">
            <a:avLst/>
          </a:prstGeom>
          <a:noFill/>
        </p:spPr>
        <p:txBody>
          <a:bodyPr wrap="square" rtlCol="0">
            <a:spAutoFit/>
          </a:bodyPr>
          <a:lstStyle/>
          <a:p>
            <a:r>
              <a:rPr lang="en-GB" sz="800" dirty="0"/>
              <a:t>*</a:t>
            </a:r>
            <a:r>
              <a:rPr lang="en-GB" sz="800" dirty="0">
                <a:solidFill>
                  <a:schemeClr val="tx1"/>
                </a:solidFill>
              </a:rPr>
              <a:t>* Data as </a:t>
            </a:r>
            <a:r>
              <a:rPr lang="en-GB" sz="800">
                <a:solidFill>
                  <a:schemeClr val="tx1"/>
                </a:solidFill>
              </a:rPr>
              <a:t>of February 10</a:t>
            </a:r>
            <a:r>
              <a:rPr lang="en-GB" sz="800" baseline="30000">
                <a:solidFill>
                  <a:schemeClr val="tx1"/>
                </a:solidFill>
              </a:rPr>
              <a:t>th</a:t>
            </a:r>
            <a:r>
              <a:rPr lang="en-GB" sz="800">
                <a:solidFill>
                  <a:schemeClr val="tx1"/>
                </a:solidFill>
              </a:rPr>
              <a:t> 2020</a:t>
            </a:r>
            <a:endParaRPr lang="en-GB" sz="800" dirty="0"/>
          </a:p>
        </p:txBody>
      </p:sp>
      <p:graphicFrame>
        <p:nvGraphicFramePr>
          <p:cNvPr id="10" name="Chart 9"/>
          <p:cNvGraphicFramePr>
            <a:graphicFrameLocks/>
          </p:cNvGraphicFramePr>
          <p:nvPr>
            <p:extLst>
              <p:ext uri="{D42A27DB-BD31-4B8C-83A1-F6EECF244321}">
                <p14:modId xmlns:p14="http://schemas.microsoft.com/office/powerpoint/2010/main" val="2684302308"/>
              </p:ext>
            </p:extLst>
          </p:nvPr>
        </p:nvGraphicFramePr>
        <p:xfrm>
          <a:off x="3956409" y="1492972"/>
          <a:ext cx="4838701" cy="27574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42701106"/>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113" y="729951"/>
            <a:ext cx="8382000" cy="682389"/>
          </a:xfrm>
        </p:spPr>
        <p:txBody>
          <a:bodyPr/>
          <a:lstStyle/>
          <a:p>
            <a:r>
              <a:rPr lang="en-GB" dirty="0" err="1"/>
              <a:t>Eurex</a:t>
            </a:r>
            <a:r>
              <a:rPr lang="en-GB" dirty="0"/>
              <a:t> 10y Spanish Euro-Bono Futures (FBON) 1/4</a:t>
            </a:r>
          </a:p>
        </p:txBody>
      </p:sp>
      <p:sp>
        <p:nvSpPr>
          <p:cNvPr id="5" name="Slide Number Placeholder 4"/>
          <p:cNvSpPr>
            <a:spLocks noGrp="1"/>
          </p:cNvSpPr>
          <p:nvPr>
            <p:ph type="sldNum" sz="quarter" idx="10"/>
          </p:nvPr>
        </p:nvSpPr>
        <p:spPr/>
        <p:txBody>
          <a:bodyPr/>
          <a:lstStyle/>
          <a:p>
            <a:pPr>
              <a:defRPr/>
            </a:pPr>
            <a:fld id="{7EB29DB3-09B8-4BE5-B93B-43B50BDAE295}" type="slidenum">
              <a:rPr lang="en-GB" smtClean="0"/>
              <a:pPr>
                <a:defRPr/>
              </a:pPr>
              <a:t>6</a:t>
            </a:fld>
            <a:endParaRPr lang="en-GB"/>
          </a:p>
        </p:txBody>
      </p:sp>
      <p:sp>
        <p:nvSpPr>
          <p:cNvPr id="7" name="Rectangle 14"/>
          <p:cNvSpPr>
            <a:spLocks noGrp="1" noChangeArrowheads="1"/>
          </p:cNvSpPr>
          <p:nvPr>
            <p:ph type="body" idx="1"/>
          </p:nvPr>
        </p:nvSpPr>
        <p:spPr>
          <a:xfrm>
            <a:off x="392113" y="1227579"/>
            <a:ext cx="8382000" cy="4858896"/>
          </a:xfrm>
          <a:ln/>
        </p:spPr>
        <p:txBody>
          <a:bodyPr/>
          <a:lstStyle/>
          <a:p>
            <a:pPr>
              <a:spcAft>
                <a:spcPts val="800"/>
              </a:spcAft>
            </a:pPr>
            <a:endParaRPr lang="en-US" sz="1800" dirty="0"/>
          </a:p>
          <a:p>
            <a:pPr>
              <a:spcAft>
                <a:spcPts val="800"/>
              </a:spcAft>
            </a:pPr>
            <a:r>
              <a:rPr lang="en-US" sz="1800" dirty="0"/>
              <a:t>On 26 October 2015, </a:t>
            </a:r>
            <a:r>
              <a:rPr lang="en-US" sz="1800" dirty="0" err="1"/>
              <a:t>Eurex</a:t>
            </a:r>
            <a:r>
              <a:rPr lang="en-US" sz="1800" dirty="0"/>
              <a:t> Exchange launched futures on 10-year Spanish government bonds (</a:t>
            </a:r>
            <a:r>
              <a:rPr lang="es-ES" sz="1800" dirty="0"/>
              <a:t>Bonos y Obligaciones del Estado - </a:t>
            </a:r>
            <a:r>
              <a:rPr lang="es-ES" sz="1800" dirty="0" err="1"/>
              <a:t>BONOs</a:t>
            </a:r>
            <a:r>
              <a:rPr lang="es-ES" sz="1800" dirty="0"/>
              <a:t>)</a:t>
            </a:r>
            <a:r>
              <a:rPr lang="en-US" sz="1800" dirty="0"/>
              <a:t> in order to provide a dedicated instrument suited to the needs of Spanish investors.</a:t>
            </a:r>
          </a:p>
          <a:p>
            <a:pPr>
              <a:spcAft>
                <a:spcPts val="800"/>
              </a:spcAft>
            </a:pPr>
            <a:endParaRPr lang="en-US" sz="1800" dirty="0"/>
          </a:p>
          <a:p>
            <a:pPr>
              <a:spcAft>
                <a:spcPts val="800"/>
              </a:spcAft>
            </a:pPr>
            <a:r>
              <a:rPr lang="en-US" sz="1800" dirty="0"/>
              <a:t>The </a:t>
            </a:r>
            <a:r>
              <a:rPr lang="en-GB" sz="1800" dirty="0" err="1"/>
              <a:t>Eurex</a:t>
            </a:r>
            <a:r>
              <a:rPr lang="en-GB" sz="1800" dirty="0"/>
              <a:t> 10Y Spanish BONO Futures </a:t>
            </a:r>
            <a:r>
              <a:rPr lang="en-US" sz="1800" dirty="0"/>
              <a:t>offer market participants a listed futures product which can address the demands of the Spanish market during a time when specific Spanish factors have the potential to influence yield spreads.</a:t>
            </a:r>
          </a:p>
          <a:p>
            <a:pPr>
              <a:spcAft>
                <a:spcPts val="800"/>
              </a:spcAft>
            </a:pPr>
            <a:endParaRPr lang="en-US" sz="1800" dirty="0"/>
          </a:p>
          <a:p>
            <a:pPr marL="0" indent="0">
              <a:spcAft>
                <a:spcPts val="800"/>
              </a:spcAft>
              <a:buNone/>
            </a:pPr>
            <a:endParaRPr lang="en-US" dirty="0"/>
          </a:p>
          <a:p>
            <a:pPr>
              <a:spcAft>
                <a:spcPts val="800"/>
              </a:spcAft>
            </a:pPr>
            <a:endParaRPr lang="en-US" dirty="0"/>
          </a:p>
          <a:p>
            <a:pPr>
              <a:spcAft>
                <a:spcPts val="800"/>
              </a:spcAft>
            </a:pPr>
            <a:endParaRPr lang="en-US" dirty="0"/>
          </a:p>
          <a:p>
            <a:pPr>
              <a:spcAft>
                <a:spcPts val="800"/>
              </a:spcAft>
            </a:pPr>
            <a:endParaRPr lang="en-US" dirty="0"/>
          </a:p>
        </p:txBody>
      </p:sp>
    </p:spTree>
    <p:extLst>
      <p:ext uri="{BB962C8B-B14F-4D97-AF65-F5344CB8AC3E}">
        <p14:creationId xmlns:p14="http://schemas.microsoft.com/office/powerpoint/2010/main" val="243876786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371" y="727522"/>
            <a:ext cx="8465915" cy="496888"/>
          </a:xfrm>
        </p:spPr>
        <p:txBody>
          <a:bodyPr/>
          <a:lstStyle/>
          <a:p>
            <a:r>
              <a:rPr lang="en-US" dirty="0" err="1"/>
              <a:t>Eurex</a:t>
            </a:r>
            <a:r>
              <a:rPr lang="en-US" dirty="0"/>
              <a:t> 10y Spanish Euro-Bono Futures (FBON) 2/4</a:t>
            </a:r>
            <a:endParaRPr lang="en-GB" sz="1600" dirty="0">
              <a:solidFill>
                <a:srgbClr val="86B918"/>
              </a:solidFill>
            </a:endParaRPr>
          </a:p>
        </p:txBody>
      </p:sp>
      <p:sp>
        <p:nvSpPr>
          <p:cNvPr id="5" name="Slide Number Placeholder 4"/>
          <p:cNvSpPr>
            <a:spLocks noGrp="1"/>
          </p:cNvSpPr>
          <p:nvPr>
            <p:ph type="sldNum" sz="quarter" idx="10"/>
          </p:nvPr>
        </p:nvSpPr>
        <p:spPr/>
        <p:txBody>
          <a:bodyPr/>
          <a:lstStyle/>
          <a:p>
            <a:pPr>
              <a:defRPr/>
            </a:pPr>
            <a:fld id="{7EB29DB3-09B8-4BE5-B93B-43B50BDAE295}" type="slidenum">
              <a:rPr lang="en-GB" smtClean="0"/>
              <a:pPr>
                <a:defRPr/>
              </a:pPr>
              <a:t>7</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2504603735"/>
              </p:ext>
            </p:extLst>
          </p:nvPr>
        </p:nvGraphicFramePr>
        <p:xfrm>
          <a:off x="411790" y="1393630"/>
          <a:ext cx="8054228" cy="4698827"/>
        </p:xfrm>
        <a:graphic>
          <a:graphicData uri="http://schemas.openxmlformats.org/drawingml/2006/table">
            <a:tbl>
              <a:tblPr firstRow="1" bandRow="1">
                <a:tableStyleId>{5C22544A-7EE6-4342-B048-85BDC9FD1C3A}</a:tableStyleId>
              </a:tblPr>
              <a:tblGrid>
                <a:gridCol w="1250601">
                  <a:extLst>
                    <a:ext uri="{9D8B030D-6E8A-4147-A177-3AD203B41FA5}">
                      <a16:colId xmlns:a16="http://schemas.microsoft.com/office/drawing/2014/main" val="20000"/>
                    </a:ext>
                  </a:extLst>
                </a:gridCol>
                <a:gridCol w="6803627">
                  <a:extLst>
                    <a:ext uri="{9D8B030D-6E8A-4147-A177-3AD203B41FA5}">
                      <a16:colId xmlns:a16="http://schemas.microsoft.com/office/drawing/2014/main" val="20001"/>
                    </a:ext>
                  </a:extLst>
                </a:gridCol>
              </a:tblGrid>
              <a:tr h="376063">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772"/>
                    </a:solidFill>
                  </a:tcPr>
                </a:tc>
                <a:tc>
                  <a:txBody>
                    <a:bodyPr/>
                    <a:lstStyle/>
                    <a:p>
                      <a:pPr algn="ctr"/>
                      <a:r>
                        <a:rPr lang="en-US" sz="1400" dirty="0" err="1">
                          <a:solidFill>
                            <a:schemeClr val="bg1"/>
                          </a:solidFill>
                        </a:rPr>
                        <a:t>Eurex</a:t>
                      </a:r>
                      <a:r>
                        <a:rPr lang="en-US" sz="1400" dirty="0">
                          <a:solidFill>
                            <a:schemeClr val="bg1"/>
                          </a:solidFill>
                        </a:rPr>
                        <a:t> Euro-Bono Futures</a:t>
                      </a:r>
                      <a:endParaRPr lang="en-GB" sz="14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772"/>
                    </a:solidFill>
                  </a:tcPr>
                </a:tc>
                <a:extLst>
                  <a:ext uri="{0D108BD9-81ED-4DB2-BD59-A6C34878D82A}">
                    <a16:rowId xmlns:a16="http://schemas.microsoft.com/office/drawing/2014/main" val="10000"/>
                  </a:ext>
                </a:extLst>
              </a:tr>
              <a:tr h="40740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en-GB" sz="1100" b="1" i="0" u="none" strike="noStrike" kern="1200" cap="none" normalizeH="0" baseline="0" dirty="0">
                          <a:ln>
                            <a:noFill/>
                          </a:ln>
                          <a:solidFill>
                            <a:schemeClr val="tx1"/>
                          </a:solidFill>
                          <a:effectLst/>
                          <a:latin typeface="+mn-lt"/>
                          <a:ea typeface="ＭＳ Ｐゴシック" pitchFamily="34" charset="-128"/>
                          <a:cs typeface="Arial" charset="0"/>
                        </a:rPr>
                        <a:t>Contract Standard</a:t>
                      </a:r>
                    </a:p>
                  </a:txBody>
                  <a:tcPr marL="47334" marR="4733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EBF0"/>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defRPr/>
                      </a:pPr>
                      <a:r>
                        <a:rPr lang="en-GB" sz="1000" dirty="0"/>
                        <a:t>Notional long-term debt instrument issued by the Kingdom of Spain </a:t>
                      </a:r>
                      <a:r>
                        <a:rPr lang="en-US" sz="1000" dirty="0"/>
                        <a:t>with </a:t>
                      </a:r>
                      <a:r>
                        <a:rPr lang="en-GB" sz="1000" dirty="0"/>
                        <a:t>a remaining term of </a:t>
                      </a:r>
                      <a:r>
                        <a:rPr lang="en-GB" sz="1000" b="1" dirty="0"/>
                        <a:t>8.5 to 10.5 years</a:t>
                      </a:r>
                      <a:r>
                        <a:rPr lang="en-GB" sz="1000" dirty="0"/>
                        <a:t> and a </a:t>
                      </a:r>
                      <a:r>
                        <a:rPr lang="en-GB" sz="1000" b="1" dirty="0"/>
                        <a:t>six percent coupon</a:t>
                      </a:r>
                      <a:r>
                        <a:rPr lang="en-GB" sz="1000" b="1" baseline="0" dirty="0"/>
                        <a:t> </a:t>
                      </a:r>
                      <a:r>
                        <a:rPr lang="en-GB" sz="1000" b="0" baseline="0" dirty="0"/>
                        <a:t>(excluding bonds with an original maturity greater than 20 years).</a:t>
                      </a:r>
                      <a:endParaRPr lang="en-US" sz="10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EBF0"/>
                    </a:solidFill>
                  </a:tcPr>
                </a:tc>
                <a:extLst>
                  <a:ext uri="{0D108BD9-81ED-4DB2-BD59-A6C34878D82A}">
                    <a16:rowId xmlns:a16="http://schemas.microsoft.com/office/drawing/2014/main" val="10001"/>
                  </a:ext>
                </a:extLst>
              </a:tr>
              <a:tr h="274212">
                <a:tc>
                  <a:txBody>
                    <a:bodyPr/>
                    <a:lstStyle/>
                    <a:p>
                      <a:pPr>
                        <a:lnSpc>
                          <a:spcPct val="115000"/>
                        </a:lnSpc>
                        <a:spcAft>
                          <a:spcPts val="0"/>
                        </a:spcAft>
                      </a:pPr>
                      <a:r>
                        <a:rPr lang="en-GB" sz="1100" b="1" dirty="0">
                          <a:solidFill>
                            <a:schemeClr val="tx1"/>
                          </a:solidFill>
                          <a:effectLst/>
                        </a:rPr>
                        <a:t>Contract Value</a:t>
                      </a:r>
                      <a:endParaRPr lang="en-GB" sz="1100" b="1" dirty="0">
                        <a:solidFill>
                          <a:schemeClr val="tx1"/>
                        </a:solidFill>
                        <a:effectLst/>
                        <a:latin typeface="Calibri"/>
                        <a:ea typeface="Calibri"/>
                        <a:cs typeface="Times New Roman"/>
                      </a:endParaRPr>
                    </a:p>
                  </a:txBody>
                  <a:tcPr marL="47334" marR="4733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EBF0"/>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dirty="0"/>
                        <a:t>EUR 100,000</a:t>
                      </a:r>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EBF0"/>
                    </a:solidFill>
                  </a:tcPr>
                </a:tc>
                <a:extLst>
                  <a:ext uri="{0D108BD9-81ED-4DB2-BD59-A6C34878D82A}">
                    <a16:rowId xmlns:a16="http://schemas.microsoft.com/office/drawing/2014/main" val="10002"/>
                  </a:ext>
                </a:extLst>
              </a:tr>
              <a:tr h="274212">
                <a:tc>
                  <a:txBody>
                    <a:bodyPr/>
                    <a:lstStyle/>
                    <a:p>
                      <a:pPr>
                        <a:lnSpc>
                          <a:spcPct val="115000"/>
                        </a:lnSpc>
                        <a:spcAft>
                          <a:spcPts val="0"/>
                        </a:spcAft>
                      </a:pPr>
                      <a:r>
                        <a:rPr lang="en-US" sz="1100" b="1" dirty="0">
                          <a:solidFill>
                            <a:schemeClr val="tx1"/>
                          </a:solidFill>
                          <a:effectLst/>
                          <a:latin typeface="+mn-lt"/>
                          <a:ea typeface="Calibri"/>
                          <a:cs typeface="Times New Roman"/>
                        </a:rPr>
                        <a:t>Fee</a:t>
                      </a:r>
                      <a:r>
                        <a:rPr lang="en-US" sz="1100" b="1" baseline="0" dirty="0">
                          <a:solidFill>
                            <a:schemeClr val="tx1"/>
                          </a:solidFill>
                          <a:effectLst/>
                          <a:latin typeface="+mn-lt"/>
                          <a:ea typeface="Calibri"/>
                          <a:cs typeface="Times New Roman"/>
                        </a:rPr>
                        <a:t> and Pricing </a:t>
                      </a:r>
                      <a:endParaRPr lang="en-GB" sz="1100" b="1" dirty="0">
                        <a:solidFill>
                          <a:schemeClr val="tx1"/>
                        </a:solidFill>
                        <a:effectLst/>
                        <a:latin typeface="+mn-lt"/>
                        <a:ea typeface="Calibri"/>
                        <a:cs typeface="Times New Roman"/>
                      </a:endParaRPr>
                    </a:p>
                  </a:txBody>
                  <a:tcPr marL="47334" marR="4733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6E2"/>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mn-lt"/>
                          <a:ea typeface="+mn-ea"/>
                          <a:cs typeface="+mn-cs"/>
                        </a:rPr>
                        <a:t>EUR 0.20 per contract; TES: EUR 0.30 per contract</a:t>
                      </a:r>
                      <a:endParaRPr kumimoji="0" lang="en-US" sz="1000" b="0" i="0" u="none" strike="noStrike" kern="1200" cap="none" spc="0" normalizeH="0" baseline="0" noProof="0" dirty="0">
                        <a:ln>
                          <a:noFill/>
                        </a:ln>
                        <a:solidFill>
                          <a:srgbClr val="000000"/>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6E2"/>
                    </a:solidFill>
                  </a:tcPr>
                </a:tc>
                <a:extLst>
                  <a:ext uri="{0D108BD9-81ED-4DB2-BD59-A6C34878D82A}">
                    <a16:rowId xmlns:a16="http://schemas.microsoft.com/office/drawing/2014/main" val="10003"/>
                  </a:ext>
                </a:extLst>
              </a:tr>
              <a:tr h="859856">
                <a:tc>
                  <a:txBody>
                    <a:bodyPr/>
                    <a:lstStyle/>
                    <a:p>
                      <a:pPr>
                        <a:lnSpc>
                          <a:spcPct val="115000"/>
                        </a:lnSpc>
                        <a:spcAft>
                          <a:spcPts val="0"/>
                        </a:spcAft>
                      </a:pPr>
                      <a:r>
                        <a:rPr lang="en-GB" sz="1100" b="1" dirty="0">
                          <a:solidFill>
                            <a:schemeClr val="tx1"/>
                          </a:solidFill>
                          <a:effectLst/>
                        </a:rPr>
                        <a:t>Settlement </a:t>
                      </a:r>
                    </a:p>
                    <a:p>
                      <a:pPr>
                        <a:lnSpc>
                          <a:spcPct val="115000"/>
                        </a:lnSpc>
                        <a:spcAft>
                          <a:spcPts val="0"/>
                        </a:spcAft>
                      </a:pPr>
                      <a:endParaRPr lang="en-GB" sz="1100" b="1" dirty="0">
                        <a:solidFill>
                          <a:schemeClr val="tx1"/>
                        </a:solidFill>
                        <a:effectLst/>
                        <a:latin typeface="Calibri"/>
                        <a:ea typeface="Calibri"/>
                        <a:cs typeface="Times New Roman"/>
                      </a:endParaRPr>
                    </a:p>
                  </a:txBody>
                  <a:tcPr marL="47334" marR="4733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EBF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a:t>Spanish government bonds  with </a:t>
                      </a:r>
                      <a:r>
                        <a:rPr lang="en-US" sz="1000" dirty="0"/>
                        <a:t>a </a:t>
                      </a:r>
                      <a:r>
                        <a:rPr lang="en-GB" sz="1000" dirty="0"/>
                        <a:t>remaining term of 8.5 to 10.5 years on the delivery day</a:t>
                      </a:r>
                      <a:r>
                        <a:rPr lang="en-GB" sz="1000" baseline="0" dirty="0"/>
                        <a:t>, </a:t>
                      </a:r>
                      <a:r>
                        <a:rPr lang="en-GB" sz="1000" dirty="0"/>
                        <a:t>a minimum issue amount of EUR 5 billion </a:t>
                      </a:r>
                      <a:r>
                        <a:rPr lang="en-GB" sz="1000" kern="1200" dirty="0">
                          <a:solidFill>
                            <a:schemeClr val="dk1"/>
                          </a:solidFill>
                          <a:latin typeface="+mn-lt"/>
                          <a:ea typeface="+mn-ea"/>
                          <a:cs typeface="+mn-cs"/>
                        </a:rPr>
                        <a:t>already 10 exchange days prior to the last trading day of current month and </a:t>
                      </a:r>
                      <a:r>
                        <a:rPr lang="en-GB" sz="1000" dirty="0"/>
                        <a:t>a nominal fixed payment. </a:t>
                      </a:r>
                      <a:r>
                        <a:rPr lang="en-GB" sz="1000" baseline="0" dirty="0"/>
                        <a:t> Such debt securities must be issued by the Kingdom of Spain no later than ten exchange days prior to the Last Trading Day of the current maturity month, otherwise, they shall not be deliverable until the delivery day of the current maturity month.  </a:t>
                      </a:r>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EBF0"/>
                    </a:solidFill>
                  </a:tcPr>
                </a:tc>
                <a:extLst>
                  <a:ext uri="{0D108BD9-81ED-4DB2-BD59-A6C34878D82A}">
                    <a16:rowId xmlns:a16="http://schemas.microsoft.com/office/drawing/2014/main" val="10004"/>
                  </a:ext>
                </a:extLst>
              </a:tr>
              <a:tr h="407401">
                <a:tc>
                  <a:txBody>
                    <a:bodyPr/>
                    <a:lstStyle/>
                    <a:p>
                      <a:pPr>
                        <a:lnSpc>
                          <a:spcPct val="115000"/>
                        </a:lnSpc>
                        <a:spcAft>
                          <a:spcPts val="0"/>
                        </a:spcAft>
                      </a:pPr>
                      <a:r>
                        <a:rPr lang="en-GB" sz="1100" b="1" dirty="0">
                          <a:solidFill>
                            <a:schemeClr val="tx1"/>
                          </a:solidFill>
                          <a:effectLst/>
                        </a:rPr>
                        <a:t>Price Quotation</a:t>
                      </a:r>
                      <a:r>
                        <a:rPr lang="en-GB" sz="1100" b="1" baseline="0" dirty="0">
                          <a:solidFill>
                            <a:schemeClr val="tx1"/>
                          </a:solidFill>
                          <a:effectLst/>
                        </a:rPr>
                        <a:t>  </a:t>
                      </a:r>
                    </a:p>
                    <a:p>
                      <a:pPr>
                        <a:lnSpc>
                          <a:spcPct val="115000"/>
                        </a:lnSpc>
                        <a:spcAft>
                          <a:spcPts val="0"/>
                        </a:spcAft>
                      </a:pPr>
                      <a:r>
                        <a:rPr lang="en-GB" sz="1100" b="1" baseline="0" dirty="0">
                          <a:solidFill>
                            <a:schemeClr val="tx1"/>
                          </a:solidFill>
                          <a:effectLst/>
                        </a:rPr>
                        <a:t>Tick Size / Value</a:t>
                      </a:r>
                      <a:endParaRPr lang="en-GB" sz="1100" b="1" dirty="0">
                        <a:solidFill>
                          <a:schemeClr val="tx1"/>
                        </a:solidFill>
                        <a:effectLst/>
                        <a:latin typeface="Calibri"/>
                        <a:ea typeface="Calibri"/>
                        <a:cs typeface="Times New Roman"/>
                      </a:endParaRPr>
                    </a:p>
                  </a:txBody>
                  <a:tcPr marL="47334" marR="4733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6E2"/>
                    </a:solidFill>
                  </a:tcPr>
                </a:tc>
                <a:tc>
                  <a:txBody>
                    <a:bodyPr/>
                    <a:lstStyle/>
                    <a:p>
                      <a:pPr>
                        <a:lnSpc>
                          <a:spcPct val="100000"/>
                        </a:lnSpc>
                        <a:spcBef>
                          <a:spcPct val="50000"/>
                        </a:spcBef>
                        <a:buClrTx/>
                        <a:buFont typeface="Arial" charset="0"/>
                        <a:buNone/>
                        <a:tabLst>
                          <a:tab pos="271463" algn="l"/>
                        </a:tabLst>
                      </a:pPr>
                      <a:r>
                        <a:rPr lang="en-GB" sz="1000" dirty="0"/>
                        <a:t>In percentage of the par value, with two decimal places</a:t>
                      </a:r>
                      <a:br>
                        <a:rPr lang="en-GB" sz="1000" dirty="0"/>
                      </a:br>
                      <a:r>
                        <a:rPr lang="en-GB" sz="1000" dirty="0"/>
                        <a:t>0.01% / EUR 10</a:t>
                      </a:r>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6E2"/>
                    </a:solidFill>
                  </a:tcPr>
                </a:tc>
                <a:extLst>
                  <a:ext uri="{0D108BD9-81ED-4DB2-BD59-A6C34878D82A}">
                    <a16:rowId xmlns:a16="http://schemas.microsoft.com/office/drawing/2014/main" val="10005"/>
                  </a:ext>
                </a:extLst>
              </a:tr>
              <a:tr h="274212">
                <a:tc>
                  <a:txBody>
                    <a:bodyPr/>
                    <a:lstStyle/>
                    <a:p>
                      <a:pPr>
                        <a:lnSpc>
                          <a:spcPct val="115000"/>
                        </a:lnSpc>
                        <a:spcAft>
                          <a:spcPts val="0"/>
                        </a:spcAft>
                      </a:pPr>
                      <a:r>
                        <a:rPr lang="en-GB" sz="1100" b="1" dirty="0">
                          <a:solidFill>
                            <a:schemeClr val="tx1"/>
                          </a:solidFill>
                          <a:effectLst/>
                        </a:rPr>
                        <a:t>Contract Months</a:t>
                      </a:r>
                      <a:endParaRPr lang="en-GB" sz="1100" b="1" dirty="0">
                        <a:solidFill>
                          <a:schemeClr val="tx1"/>
                        </a:solidFill>
                        <a:effectLst/>
                        <a:latin typeface="Calibri"/>
                        <a:ea typeface="Calibri"/>
                        <a:cs typeface="Times New Roman"/>
                      </a:endParaRPr>
                    </a:p>
                  </a:txBody>
                  <a:tcPr marL="47334" marR="4733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EBF0"/>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mn-lt"/>
                          <a:ea typeface="+mn-ea"/>
                          <a:cs typeface="+mn-cs"/>
                        </a:rPr>
                        <a:t>The three nearest quarterly months of the March, June, September and December cycle.</a:t>
                      </a:r>
                      <a:endParaRPr kumimoji="0" lang="en-GB" sz="1000" b="0" i="0" u="none" strike="noStrike" kern="1200" cap="none" spc="0" normalizeH="0" baseline="0" noProof="0" dirty="0">
                        <a:ln>
                          <a:noFill/>
                        </a:ln>
                        <a:solidFill>
                          <a:srgbClr val="000000"/>
                        </a:solidFill>
                        <a:effectLst/>
                        <a:uLnTx/>
                        <a:uFillTx/>
                        <a:latin typeface="Calibri"/>
                        <a:ea typeface="Calibri"/>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EBF0"/>
                    </a:solidFill>
                  </a:tcPr>
                </a:tc>
                <a:extLst>
                  <a:ext uri="{0D108BD9-81ED-4DB2-BD59-A6C34878D82A}">
                    <a16:rowId xmlns:a16="http://schemas.microsoft.com/office/drawing/2014/main" val="10006"/>
                  </a:ext>
                </a:extLst>
              </a:tr>
              <a:tr h="274212">
                <a:tc>
                  <a:txBody>
                    <a:bodyPr/>
                    <a:lstStyle/>
                    <a:p>
                      <a:pPr>
                        <a:lnSpc>
                          <a:spcPct val="115000"/>
                        </a:lnSpc>
                        <a:spcAft>
                          <a:spcPts val="0"/>
                        </a:spcAft>
                      </a:pPr>
                      <a:r>
                        <a:rPr lang="en-GB" sz="1100" b="1" dirty="0">
                          <a:solidFill>
                            <a:schemeClr val="tx1"/>
                          </a:solidFill>
                          <a:effectLst/>
                        </a:rPr>
                        <a:t>Delivery Day</a:t>
                      </a:r>
                      <a:endParaRPr lang="en-GB" sz="1100" b="1" dirty="0">
                        <a:solidFill>
                          <a:schemeClr val="tx1"/>
                        </a:solidFill>
                        <a:effectLst/>
                        <a:latin typeface="Calibri"/>
                        <a:ea typeface="Calibri"/>
                        <a:cs typeface="Times New Roman"/>
                      </a:endParaRPr>
                    </a:p>
                  </a:txBody>
                  <a:tcPr marL="47334" marR="4733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6E2"/>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dirty="0"/>
                        <a:t>Tenth calendar day of the respective quarterly month (Mar, Jun, Sep, and Dec).</a:t>
                      </a:r>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6E2"/>
                    </a:solidFill>
                  </a:tcPr>
                </a:tc>
                <a:extLst>
                  <a:ext uri="{0D108BD9-81ED-4DB2-BD59-A6C34878D82A}">
                    <a16:rowId xmlns:a16="http://schemas.microsoft.com/office/drawing/2014/main" val="10007"/>
                  </a:ext>
                </a:extLst>
              </a:tr>
              <a:tr h="454410">
                <a:tc>
                  <a:txBody>
                    <a:bodyPr/>
                    <a:lstStyle/>
                    <a:p>
                      <a:pPr>
                        <a:lnSpc>
                          <a:spcPct val="115000"/>
                        </a:lnSpc>
                        <a:spcAft>
                          <a:spcPts val="0"/>
                        </a:spcAft>
                      </a:pPr>
                      <a:r>
                        <a:rPr lang="en-GB" sz="1100" b="1" dirty="0">
                          <a:solidFill>
                            <a:schemeClr val="tx1"/>
                          </a:solidFill>
                          <a:effectLst/>
                        </a:rPr>
                        <a:t>Last Trading Day</a:t>
                      </a:r>
                      <a:endParaRPr lang="en-GB" sz="1100" b="1" dirty="0">
                        <a:solidFill>
                          <a:schemeClr val="tx1"/>
                        </a:solidFill>
                        <a:effectLst/>
                        <a:latin typeface="Calibri"/>
                        <a:ea typeface="Calibri"/>
                        <a:cs typeface="Times New Roman"/>
                      </a:endParaRPr>
                    </a:p>
                  </a:txBody>
                  <a:tcPr marL="47334" marR="4733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EBF0"/>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dirty="0"/>
                        <a:t>Two exchange trading days prior to the delivery day of the relevant delivery month. Trading in the maturing delivery month ceases at 12:30 p.m. CET.</a:t>
                      </a:r>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EBF0"/>
                    </a:solidFill>
                  </a:tcPr>
                </a:tc>
                <a:extLst>
                  <a:ext uri="{0D108BD9-81ED-4DB2-BD59-A6C34878D82A}">
                    <a16:rowId xmlns:a16="http://schemas.microsoft.com/office/drawing/2014/main" val="10008"/>
                  </a:ext>
                </a:extLst>
              </a:tr>
              <a:tr h="274212">
                <a:tc>
                  <a:txBody>
                    <a:bodyPr/>
                    <a:lstStyle/>
                    <a:p>
                      <a:pPr>
                        <a:lnSpc>
                          <a:spcPct val="115000"/>
                        </a:lnSpc>
                        <a:spcAft>
                          <a:spcPts val="0"/>
                        </a:spcAft>
                      </a:pPr>
                      <a:r>
                        <a:rPr lang="en-GB" sz="1100" b="1" dirty="0">
                          <a:solidFill>
                            <a:schemeClr val="tx1"/>
                          </a:solidFill>
                          <a:effectLst/>
                        </a:rPr>
                        <a:t>Trading Hours</a:t>
                      </a:r>
                      <a:endParaRPr lang="en-GB" sz="1100" b="1" dirty="0">
                        <a:solidFill>
                          <a:schemeClr val="tx1"/>
                        </a:solidFill>
                        <a:effectLst/>
                        <a:latin typeface="Calibri"/>
                        <a:ea typeface="Calibri"/>
                        <a:cs typeface="Times New Roman"/>
                      </a:endParaRPr>
                    </a:p>
                  </a:txBody>
                  <a:tcPr marL="47334" marR="4733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6E2"/>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dirty="0"/>
                        <a:t>8:00 a.m. to 7:00 p.m. CET.</a:t>
                      </a:r>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6E2"/>
                    </a:solidFill>
                  </a:tcPr>
                </a:tc>
                <a:extLst>
                  <a:ext uri="{0D108BD9-81ED-4DB2-BD59-A6C34878D82A}">
                    <a16:rowId xmlns:a16="http://schemas.microsoft.com/office/drawing/2014/main" val="10009"/>
                  </a:ext>
                </a:extLst>
              </a:tr>
              <a:tr h="274212">
                <a:tc>
                  <a:txBody>
                    <a:bodyPr/>
                    <a:lstStyle/>
                    <a:p>
                      <a:pPr>
                        <a:lnSpc>
                          <a:spcPct val="115000"/>
                        </a:lnSpc>
                        <a:spcAft>
                          <a:spcPts val="0"/>
                        </a:spcAft>
                      </a:pPr>
                      <a:r>
                        <a:rPr lang="en-US" sz="1100" b="1" kern="1200" dirty="0">
                          <a:solidFill>
                            <a:schemeClr val="tx1"/>
                          </a:solidFill>
                          <a:effectLst/>
                          <a:latin typeface="+mn-lt"/>
                          <a:ea typeface="+mn-ea"/>
                          <a:cs typeface="+mn-cs"/>
                        </a:rPr>
                        <a:t>Market</a:t>
                      </a:r>
                      <a:r>
                        <a:rPr lang="en-US" sz="1100" b="1" dirty="0">
                          <a:solidFill>
                            <a:schemeClr val="tx1"/>
                          </a:solidFill>
                          <a:effectLst/>
                          <a:latin typeface="Calibri"/>
                          <a:ea typeface="Calibri"/>
                          <a:cs typeface="Times New Roman"/>
                        </a:rPr>
                        <a:t> </a:t>
                      </a:r>
                      <a:r>
                        <a:rPr lang="en-US" sz="1200" b="1" dirty="0">
                          <a:solidFill>
                            <a:schemeClr val="tx1"/>
                          </a:solidFill>
                          <a:effectLst/>
                          <a:latin typeface="Calibri"/>
                          <a:ea typeface="Calibri"/>
                          <a:cs typeface="Times New Roman"/>
                        </a:rPr>
                        <a:t>Making</a:t>
                      </a:r>
                      <a:endParaRPr lang="en-GB" sz="1200" b="1" dirty="0">
                        <a:solidFill>
                          <a:schemeClr val="tx1"/>
                        </a:solidFill>
                        <a:effectLst/>
                        <a:latin typeface="Calibri"/>
                        <a:ea typeface="Calibri"/>
                        <a:cs typeface="Times New Roman"/>
                      </a:endParaRPr>
                    </a:p>
                  </a:txBody>
                  <a:tcPr marL="47334" marR="4733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6E2"/>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dirty="0"/>
                        <a:t>9:00 a.m. to 5:30 p.m. CET</a:t>
                      </a:r>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6E2"/>
                    </a:solidFill>
                  </a:tcPr>
                </a:tc>
                <a:extLst>
                  <a:ext uri="{0D108BD9-81ED-4DB2-BD59-A6C34878D82A}">
                    <a16:rowId xmlns:a16="http://schemas.microsoft.com/office/drawing/2014/main" val="10010"/>
                  </a:ext>
                </a:extLst>
              </a:tr>
              <a:tr h="274212">
                <a:tc>
                  <a:txBody>
                    <a:bodyPr/>
                    <a:lstStyle/>
                    <a:p>
                      <a:pPr>
                        <a:lnSpc>
                          <a:spcPct val="115000"/>
                        </a:lnSpc>
                        <a:spcAft>
                          <a:spcPts val="0"/>
                        </a:spcAft>
                      </a:pPr>
                      <a:r>
                        <a:rPr lang="en-GB" sz="1200" b="1" dirty="0">
                          <a:solidFill>
                            <a:schemeClr val="tx1"/>
                          </a:solidFill>
                          <a:effectLst/>
                          <a:latin typeface="Calibri"/>
                          <a:ea typeface="Calibri"/>
                          <a:cs typeface="Times New Roman"/>
                        </a:rPr>
                        <a:t>CFTC Approval</a:t>
                      </a:r>
                    </a:p>
                  </a:txBody>
                  <a:tcPr marL="47334" marR="4733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6E2"/>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dirty="0"/>
                        <a:t>Available for trading directly via terminals located in the 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6E2"/>
                    </a:solidFill>
                  </a:tcPr>
                </a:tc>
                <a:extLst>
                  <a:ext uri="{0D108BD9-81ED-4DB2-BD59-A6C34878D82A}">
                    <a16:rowId xmlns:a16="http://schemas.microsoft.com/office/drawing/2014/main" val="10011"/>
                  </a:ext>
                </a:extLst>
              </a:tr>
              <a:tr h="274212">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b="1" kern="1200" dirty="0">
                          <a:solidFill>
                            <a:schemeClr val="tx1"/>
                          </a:solidFill>
                          <a:effectLst/>
                          <a:latin typeface="Calibri"/>
                          <a:ea typeface="Calibri"/>
                          <a:cs typeface="Times New Roman"/>
                        </a:rPr>
                        <a:t>Vendor Codes</a:t>
                      </a:r>
                    </a:p>
                  </a:txBody>
                  <a:tcPr marL="47334" marR="4733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6E2"/>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000" dirty="0"/>
                        <a:t>Bloomberg:</a:t>
                      </a:r>
                      <a:r>
                        <a:rPr lang="en-GB" sz="1000" baseline="0" dirty="0"/>
                        <a:t> </a:t>
                      </a:r>
                      <a:r>
                        <a:rPr lang="en-GB" sz="1000" kern="1200" dirty="0">
                          <a:solidFill>
                            <a:schemeClr val="dk1"/>
                          </a:solidFill>
                          <a:latin typeface="+mn-lt"/>
                          <a:ea typeface="+mn-ea"/>
                          <a:cs typeface="+mn-cs"/>
                        </a:rPr>
                        <a:t>KOAA </a:t>
                      </a:r>
                      <a:r>
                        <a:rPr lang="en-GB" sz="1000" kern="1200" dirty="0" err="1">
                          <a:solidFill>
                            <a:schemeClr val="dk1"/>
                          </a:solidFill>
                          <a:latin typeface="+mn-lt"/>
                          <a:ea typeface="+mn-ea"/>
                          <a:cs typeface="+mn-cs"/>
                        </a:rPr>
                        <a:t>Comdty</a:t>
                      </a:r>
                      <a:r>
                        <a:rPr lang="en-GB" sz="1000" kern="1200" dirty="0">
                          <a:solidFill>
                            <a:schemeClr val="dk1"/>
                          </a:solidFill>
                          <a:latin typeface="+mn-lt"/>
                          <a:ea typeface="+mn-ea"/>
                          <a:cs typeface="+mn-cs"/>
                        </a:rPr>
                        <a:t>     Reuters:</a:t>
                      </a:r>
                      <a:r>
                        <a:rPr lang="en-GB" sz="1000" kern="1200" baseline="0" dirty="0">
                          <a:solidFill>
                            <a:schemeClr val="dk1"/>
                          </a:solidFill>
                          <a:latin typeface="+mn-lt"/>
                          <a:ea typeface="+mn-ea"/>
                          <a:cs typeface="+mn-cs"/>
                        </a:rPr>
                        <a:t> </a:t>
                      </a:r>
                      <a:r>
                        <a:rPr lang="en-GB" sz="1000" kern="1200" dirty="0">
                          <a:solidFill>
                            <a:schemeClr val="dk1"/>
                          </a:solidFill>
                          <a:latin typeface="+mn-lt"/>
                          <a:ea typeface="+mn-ea"/>
                          <a:cs typeface="+mn-cs"/>
                        </a:rPr>
                        <a:t>&lt;0#FBON: &gt;</a:t>
                      </a:r>
                      <a:r>
                        <a:rPr lang="en-GB" sz="1000" kern="1200" baseline="0" dirty="0">
                          <a:solidFill>
                            <a:schemeClr val="dk1"/>
                          </a:solidFill>
                          <a:latin typeface="+mn-lt"/>
                          <a:ea typeface="+mn-ea"/>
                          <a:cs typeface="+mn-cs"/>
                        </a:rPr>
                        <a:t>     </a:t>
                      </a:r>
                      <a:r>
                        <a:rPr lang="en-GB" sz="1000" kern="1200" dirty="0">
                          <a:solidFill>
                            <a:schemeClr val="dk1"/>
                          </a:solidFill>
                          <a:latin typeface="+mn-lt"/>
                          <a:ea typeface="+mn-ea"/>
                          <a:cs typeface="+mn-cs"/>
                        </a:rPr>
                        <a:t>CQG: FBON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D6E2"/>
                    </a:solidFill>
                  </a:tcPr>
                </a:tc>
                <a:extLst>
                  <a:ext uri="{0D108BD9-81ED-4DB2-BD59-A6C34878D82A}">
                    <a16:rowId xmlns:a16="http://schemas.microsoft.com/office/drawing/2014/main" val="10012"/>
                  </a:ext>
                </a:extLst>
              </a:tr>
            </a:tbl>
          </a:graphicData>
        </a:graphic>
      </p:graphicFrame>
      <p:sp>
        <p:nvSpPr>
          <p:cNvPr id="7" name="masterTitle"/>
          <p:cNvSpPr>
            <a:spLocks noChangeArrowheads="1"/>
          </p:cNvSpPr>
          <p:nvPr/>
        </p:nvSpPr>
        <p:spPr bwMode="gray">
          <a:xfrm>
            <a:off x="395288" y="1075531"/>
            <a:ext cx="8382000"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l"/>
            <a:r>
              <a:rPr lang="en-US" sz="1600" dirty="0">
                <a:solidFill>
                  <a:srgbClr val="86B918"/>
                </a:solidFill>
              </a:rPr>
              <a:t>Contract Specifications</a:t>
            </a:r>
            <a:endParaRPr lang="en-GB" sz="1600" b="1" dirty="0">
              <a:solidFill>
                <a:srgbClr val="86B918"/>
              </a:solidFill>
            </a:endParaRPr>
          </a:p>
        </p:txBody>
      </p:sp>
    </p:spTree>
    <p:extLst>
      <p:ext uri="{BB962C8B-B14F-4D97-AF65-F5344CB8AC3E}">
        <p14:creationId xmlns:p14="http://schemas.microsoft.com/office/powerpoint/2010/main" val="362766126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Eurex</a:t>
            </a:r>
            <a:r>
              <a:rPr lang="en-US" dirty="0"/>
              <a:t> 10y Spanish Euro-Bono Futures (FBON) 3/4</a:t>
            </a:r>
            <a:endParaRPr lang="en-GB" dirty="0"/>
          </a:p>
        </p:txBody>
      </p:sp>
      <p:sp>
        <p:nvSpPr>
          <p:cNvPr id="5" name="Slide Number Placeholder 4"/>
          <p:cNvSpPr>
            <a:spLocks noGrp="1"/>
          </p:cNvSpPr>
          <p:nvPr>
            <p:ph type="sldNum" sz="quarter" idx="10"/>
          </p:nvPr>
        </p:nvSpPr>
        <p:spPr/>
        <p:txBody>
          <a:bodyPr/>
          <a:lstStyle/>
          <a:p>
            <a:pPr>
              <a:defRPr/>
            </a:pPr>
            <a:fld id="{7EB29DB3-09B8-4BE5-B93B-43B50BDAE295}" type="slidenum">
              <a:rPr lang="en-GB" smtClean="0"/>
              <a:pPr>
                <a:defRPr/>
              </a:pPr>
              <a:t>8</a:t>
            </a:fld>
            <a:endParaRPr lang="en-GB"/>
          </a:p>
        </p:txBody>
      </p:sp>
      <p:sp>
        <p:nvSpPr>
          <p:cNvPr id="9" name="masterTitle"/>
          <p:cNvSpPr>
            <a:spLocks noChangeArrowheads="1"/>
          </p:cNvSpPr>
          <p:nvPr/>
        </p:nvSpPr>
        <p:spPr bwMode="gray">
          <a:xfrm>
            <a:off x="392113" y="1168701"/>
            <a:ext cx="8382000"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l"/>
            <a:r>
              <a:rPr lang="en-US" sz="1600" dirty="0">
                <a:solidFill>
                  <a:srgbClr val="86B918"/>
                </a:solidFill>
              </a:rPr>
              <a:t>Amendment of original term for debt securities for Euro-Bono Futures</a:t>
            </a:r>
            <a:endParaRPr lang="en-GB" sz="1600" b="1" dirty="0">
              <a:solidFill>
                <a:srgbClr val="86B918"/>
              </a:solidFill>
            </a:endParaRPr>
          </a:p>
        </p:txBody>
      </p:sp>
      <p:sp>
        <p:nvSpPr>
          <p:cNvPr id="10" name="Rectangle 14"/>
          <p:cNvSpPr>
            <a:spLocks noGrp="1" noChangeArrowheads="1"/>
          </p:cNvSpPr>
          <p:nvPr>
            <p:ph type="body" idx="1"/>
          </p:nvPr>
        </p:nvSpPr>
        <p:spPr>
          <a:xfrm>
            <a:off x="392113" y="1227579"/>
            <a:ext cx="8382000" cy="4858896"/>
          </a:xfrm>
          <a:ln/>
        </p:spPr>
        <p:txBody>
          <a:bodyPr/>
          <a:lstStyle/>
          <a:p>
            <a:pPr>
              <a:spcAft>
                <a:spcPts val="800"/>
              </a:spcAft>
            </a:pPr>
            <a:endParaRPr lang="en-US" sz="1800" dirty="0"/>
          </a:p>
          <a:p>
            <a:pPr>
              <a:spcAft>
                <a:spcPts val="800"/>
              </a:spcAft>
            </a:pPr>
            <a:endParaRPr lang="en-US" sz="1800" dirty="0"/>
          </a:p>
          <a:p>
            <a:pPr>
              <a:spcAft>
                <a:spcPts val="800"/>
              </a:spcAft>
            </a:pPr>
            <a:r>
              <a:rPr lang="en-US" sz="1800" dirty="0"/>
              <a:t>On 8 December 2017 the Management Board or </a:t>
            </a:r>
            <a:r>
              <a:rPr lang="en-US" sz="1800" dirty="0" err="1"/>
              <a:t>Eurex</a:t>
            </a:r>
            <a:r>
              <a:rPr lang="en-US" sz="1800" dirty="0"/>
              <a:t> Deutschland and the Executive Board of </a:t>
            </a:r>
            <a:r>
              <a:rPr lang="en-US" sz="1800" dirty="0" err="1"/>
              <a:t>Eurex</a:t>
            </a:r>
            <a:r>
              <a:rPr lang="en-US" sz="1800" dirty="0"/>
              <a:t> Zürich AG took the decision to amend the original term for the underlying debt securities for futures contracts on notional debt securities of the Kingdom of Spain (FBON)</a:t>
            </a:r>
          </a:p>
          <a:p>
            <a:pPr>
              <a:spcAft>
                <a:spcPts val="800"/>
              </a:spcAft>
            </a:pPr>
            <a:endParaRPr lang="en-US" sz="1800" dirty="0"/>
          </a:p>
          <a:p>
            <a:pPr>
              <a:spcAft>
                <a:spcPts val="800"/>
              </a:spcAft>
            </a:pPr>
            <a:r>
              <a:rPr lang="en-US" sz="1800" dirty="0"/>
              <a:t>The original term for the Euro-Bono Futures will be amended from 20 years to 15 years for all contracts from and including the September 2018 contract. All contracts prior to September 2018 will maintain an original term of 20 years. </a:t>
            </a:r>
          </a:p>
          <a:p>
            <a:pPr>
              <a:spcAft>
                <a:spcPts val="800"/>
              </a:spcAft>
            </a:pPr>
            <a:endParaRPr lang="en-US" sz="1800" dirty="0"/>
          </a:p>
          <a:p>
            <a:pPr marL="0" indent="0">
              <a:spcAft>
                <a:spcPts val="800"/>
              </a:spcAft>
              <a:buNone/>
            </a:pPr>
            <a:endParaRPr lang="en-US" dirty="0"/>
          </a:p>
          <a:p>
            <a:pPr>
              <a:spcAft>
                <a:spcPts val="800"/>
              </a:spcAft>
            </a:pPr>
            <a:endParaRPr lang="en-US" dirty="0"/>
          </a:p>
          <a:p>
            <a:pPr>
              <a:spcAft>
                <a:spcPts val="800"/>
              </a:spcAft>
            </a:pPr>
            <a:endParaRPr lang="en-US" dirty="0"/>
          </a:p>
          <a:p>
            <a:pPr>
              <a:spcAft>
                <a:spcPts val="800"/>
              </a:spcAft>
            </a:pPr>
            <a:endParaRPr lang="en-US" dirty="0"/>
          </a:p>
        </p:txBody>
      </p:sp>
    </p:spTree>
    <p:extLst>
      <p:ext uri="{BB962C8B-B14F-4D97-AF65-F5344CB8AC3E}">
        <p14:creationId xmlns:p14="http://schemas.microsoft.com/office/powerpoint/2010/main" val="178721610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449871" y="1164789"/>
            <a:ext cx="8382000" cy="243600"/>
          </a:xfrm>
        </p:spPr>
        <p:txBody>
          <a:bodyPr/>
          <a:lstStyle/>
          <a:p>
            <a:pPr eaLnBrk="1" hangingPunct="1"/>
            <a:r>
              <a:rPr lang="en-US" sz="1400" dirty="0">
                <a:solidFill>
                  <a:srgbClr val="92D050"/>
                </a:solidFill>
              </a:rPr>
              <a:t>Development in Euro-BONO Futures</a:t>
            </a:r>
            <a:br>
              <a:rPr lang="en-US" sz="1400" dirty="0">
                <a:solidFill>
                  <a:srgbClr val="92D050"/>
                </a:solidFill>
              </a:rPr>
            </a:br>
            <a:endParaRPr lang="en-US" sz="1400" dirty="0">
              <a:solidFill>
                <a:srgbClr val="92D050"/>
              </a:solidFill>
            </a:endParaRPr>
          </a:p>
        </p:txBody>
      </p:sp>
      <p:sp>
        <p:nvSpPr>
          <p:cNvPr id="6146" name="Slide Number Placeholder 4"/>
          <p:cNvSpPr>
            <a:spLocks noGrp="1"/>
          </p:cNvSpPr>
          <p:nvPr>
            <p:ph type="sldNum" sz="quarter" idx="10"/>
          </p:nvPr>
        </p:nvSpPr>
        <p:spPr>
          <a:noFill/>
        </p:spPr>
        <p:txBody>
          <a:bodyPr/>
          <a:lstStyle>
            <a:lvl1pPr eaLnBrk="0" hangingPunct="0">
              <a:defRPr sz="1200" b="1">
                <a:solidFill>
                  <a:schemeClr val="bg1"/>
                </a:solidFill>
                <a:latin typeface="Arial" charset="0"/>
                <a:ea typeface="ＭＳ Ｐゴシック" pitchFamily="34" charset="-128"/>
              </a:defRPr>
            </a:lvl1pPr>
            <a:lvl2pPr marL="742950" indent="-285750" eaLnBrk="0" hangingPunct="0">
              <a:defRPr sz="1200" b="1">
                <a:solidFill>
                  <a:schemeClr val="bg1"/>
                </a:solidFill>
                <a:latin typeface="Arial" charset="0"/>
                <a:ea typeface="ＭＳ Ｐゴシック" pitchFamily="34" charset="-128"/>
              </a:defRPr>
            </a:lvl2pPr>
            <a:lvl3pPr marL="1143000" indent="-228600" eaLnBrk="0" hangingPunct="0">
              <a:defRPr sz="1200" b="1">
                <a:solidFill>
                  <a:schemeClr val="bg1"/>
                </a:solidFill>
                <a:latin typeface="Arial" charset="0"/>
                <a:ea typeface="ＭＳ Ｐゴシック" pitchFamily="34" charset="-128"/>
              </a:defRPr>
            </a:lvl3pPr>
            <a:lvl4pPr marL="1600200" indent="-228600" eaLnBrk="0" hangingPunct="0">
              <a:defRPr sz="1200" b="1">
                <a:solidFill>
                  <a:schemeClr val="bg1"/>
                </a:solidFill>
                <a:latin typeface="Arial" charset="0"/>
                <a:ea typeface="ＭＳ Ｐゴシック" pitchFamily="34" charset="-128"/>
              </a:defRPr>
            </a:lvl4pPr>
            <a:lvl5pPr marL="2057400" indent="-228600" eaLnBrk="0" hangingPunct="0">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defRPr sz="1200" b="1">
                <a:solidFill>
                  <a:schemeClr val="bg1"/>
                </a:solidFill>
                <a:latin typeface="Arial" charset="0"/>
                <a:ea typeface="ＭＳ Ｐゴシック" pitchFamily="34" charset="-128"/>
              </a:defRPr>
            </a:lvl9pPr>
          </a:lstStyle>
          <a:p>
            <a:pPr eaLnBrk="1" hangingPunct="1"/>
            <a:fld id="{216BC9E3-E25B-4D91-8430-8DD8D9B18CF7}" type="slidenum">
              <a:rPr lang="en-GB" sz="900" smtClean="0">
                <a:solidFill>
                  <a:srgbClr val="003772"/>
                </a:solidFill>
              </a:rPr>
              <a:pPr eaLnBrk="1" hangingPunct="1"/>
              <a:t>9</a:t>
            </a:fld>
            <a:endParaRPr lang="en-GB" sz="900" dirty="0">
              <a:solidFill>
                <a:srgbClr val="003772"/>
              </a:solidFill>
            </a:endParaRPr>
          </a:p>
        </p:txBody>
      </p:sp>
      <p:sp>
        <p:nvSpPr>
          <p:cNvPr id="9" name="Title 1"/>
          <p:cNvSpPr txBox="1">
            <a:spLocks/>
          </p:cNvSpPr>
          <p:nvPr/>
        </p:nvSpPr>
        <p:spPr bwMode="auto">
          <a:xfrm>
            <a:off x="449872" y="649759"/>
            <a:ext cx="8423958" cy="321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0" fontAlgn="base" hangingPunct="0">
              <a:lnSpc>
                <a:spcPct val="85000"/>
              </a:lnSpc>
              <a:spcBef>
                <a:spcPct val="0"/>
              </a:spcBef>
              <a:spcAft>
                <a:spcPct val="0"/>
              </a:spcAft>
              <a:defRPr sz="2400" b="1">
                <a:solidFill>
                  <a:schemeClr val="tx2"/>
                </a:solidFill>
                <a:latin typeface="+mj-lt"/>
                <a:ea typeface="+mj-ea"/>
                <a:cs typeface="+mj-cs"/>
              </a:defRPr>
            </a:lvl1pPr>
            <a:lvl2pPr algn="l" rtl="0" eaLnBrk="0" fontAlgn="base" hangingPunct="0">
              <a:lnSpc>
                <a:spcPct val="85000"/>
              </a:lnSpc>
              <a:spcBef>
                <a:spcPct val="0"/>
              </a:spcBef>
              <a:spcAft>
                <a:spcPct val="0"/>
              </a:spcAft>
              <a:defRPr sz="2400" b="1">
                <a:solidFill>
                  <a:schemeClr val="tx2"/>
                </a:solidFill>
                <a:latin typeface="Arial" charset="0"/>
              </a:defRPr>
            </a:lvl2pPr>
            <a:lvl3pPr algn="l" rtl="0" eaLnBrk="0" fontAlgn="base" hangingPunct="0">
              <a:lnSpc>
                <a:spcPct val="85000"/>
              </a:lnSpc>
              <a:spcBef>
                <a:spcPct val="0"/>
              </a:spcBef>
              <a:spcAft>
                <a:spcPct val="0"/>
              </a:spcAft>
              <a:defRPr sz="2400" b="1">
                <a:solidFill>
                  <a:schemeClr val="tx2"/>
                </a:solidFill>
                <a:latin typeface="Arial" charset="0"/>
              </a:defRPr>
            </a:lvl3pPr>
            <a:lvl4pPr algn="l" rtl="0" eaLnBrk="0" fontAlgn="base" hangingPunct="0">
              <a:lnSpc>
                <a:spcPct val="85000"/>
              </a:lnSpc>
              <a:spcBef>
                <a:spcPct val="0"/>
              </a:spcBef>
              <a:spcAft>
                <a:spcPct val="0"/>
              </a:spcAft>
              <a:defRPr sz="2400" b="1">
                <a:solidFill>
                  <a:schemeClr val="tx2"/>
                </a:solidFill>
                <a:latin typeface="Arial" charset="0"/>
              </a:defRPr>
            </a:lvl4pPr>
            <a:lvl5pPr algn="l" rtl="0" eaLnBrk="0" fontAlgn="base" hangingPunct="0">
              <a:lnSpc>
                <a:spcPct val="85000"/>
              </a:lnSpc>
              <a:spcBef>
                <a:spcPct val="0"/>
              </a:spcBef>
              <a:spcAft>
                <a:spcPct val="0"/>
              </a:spcAft>
              <a:defRPr sz="2400" b="1">
                <a:solidFill>
                  <a:schemeClr val="tx2"/>
                </a:solidFill>
                <a:latin typeface="Arial" charset="0"/>
              </a:defRPr>
            </a:lvl5pPr>
            <a:lvl6pPr marL="457200" algn="l" rtl="0" fontAlgn="base">
              <a:lnSpc>
                <a:spcPct val="85000"/>
              </a:lnSpc>
              <a:spcBef>
                <a:spcPct val="0"/>
              </a:spcBef>
              <a:spcAft>
                <a:spcPct val="0"/>
              </a:spcAft>
              <a:defRPr sz="2400" b="1">
                <a:solidFill>
                  <a:schemeClr val="tx2"/>
                </a:solidFill>
                <a:latin typeface="Arial" charset="0"/>
              </a:defRPr>
            </a:lvl6pPr>
            <a:lvl7pPr marL="914400" algn="l" rtl="0" fontAlgn="base">
              <a:lnSpc>
                <a:spcPct val="85000"/>
              </a:lnSpc>
              <a:spcBef>
                <a:spcPct val="0"/>
              </a:spcBef>
              <a:spcAft>
                <a:spcPct val="0"/>
              </a:spcAft>
              <a:defRPr sz="2400" b="1">
                <a:solidFill>
                  <a:schemeClr val="tx2"/>
                </a:solidFill>
                <a:latin typeface="Arial" charset="0"/>
              </a:defRPr>
            </a:lvl7pPr>
            <a:lvl8pPr marL="1371600" algn="l" rtl="0" fontAlgn="base">
              <a:lnSpc>
                <a:spcPct val="85000"/>
              </a:lnSpc>
              <a:spcBef>
                <a:spcPct val="0"/>
              </a:spcBef>
              <a:spcAft>
                <a:spcPct val="0"/>
              </a:spcAft>
              <a:defRPr sz="2400" b="1">
                <a:solidFill>
                  <a:schemeClr val="tx2"/>
                </a:solidFill>
                <a:latin typeface="Arial" charset="0"/>
              </a:defRPr>
            </a:lvl8pPr>
            <a:lvl9pPr marL="1828800" algn="l" rtl="0" fontAlgn="base">
              <a:lnSpc>
                <a:spcPct val="85000"/>
              </a:lnSpc>
              <a:spcBef>
                <a:spcPct val="0"/>
              </a:spcBef>
              <a:spcAft>
                <a:spcPct val="0"/>
              </a:spcAft>
              <a:defRPr sz="2400" b="1">
                <a:solidFill>
                  <a:schemeClr val="tx2"/>
                </a:solidFill>
                <a:latin typeface="Arial" charset="0"/>
              </a:defRPr>
            </a:lvl9pPr>
          </a:lstStyle>
          <a:p>
            <a:pPr>
              <a:buFontTx/>
            </a:pPr>
            <a:r>
              <a:rPr lang="en-US" kern="0" dirty="0" err="1"/>
              <a:t>Eurex</a:t>
            </a:r>
            <a:r>
              <a:rPr lang="en-US" kern="0" dirty="0"/>
              <a:t> 10y Spanish Euro-Bono Futures (FBON) 4/4</a:t>
            </a:r>
            <a:endParaRPr lang="en-GB" sz="1600" kern="0" dirty="0">
              <a:solidFill>
                <a:srgbClr val="86B918"/>
              </a:solidFill>
            </a:endParaRPr>
          </a:p>
        </p:txBody>
      </p:sp>
      <p:sp>
        <p:nvSpPr>
          <p:cNvPr id="17" name="AutoShape 5"/>
          <p:cNvSpPr>
            <a:spLocks noChangeArrowheads="1"/>
          </p:cNvSpPr>
          <p:nvPr/>
        </p:nvSpPr>
        <p:spPr bwMode="auto">
          <a:xfrm>
            <a:off x="6086168" y="3146258"/>
            <a:ext cx="2787661" cy="2090732"/>
          </a:xfrm>
          <a:prstGeom prst="roundRect">
            <a:avLst>
              <a:gd name="adj" fmla="val 16667"/>
            </a:avLst>
          </a:prstGeom>
          <a:solidFill>
            <a:schemeClr val="accent2"/>
          </a:solid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72000" tIns="0" rIns="72000" bIns="0" anchor="ctr"/>
          <a:lstStyle/>
          <a:p>
            <a:pPr marL="171450" indent="-171450" algn="l" eaLnBrk="1" hangingPunct="1">
              <a:buFont typeface="Arial" panose="020B0604020202020204" pitchFamily="34" charset="0"/>
              <a:buChar char="•"/>
            </a:pPr>
            <a:r>
              <a:rPr kumimoji="0" lang="en-GB" b="0" i="0" u="none" strike="noStrike" kern="1200" cap="none" spc="0" normalizeH="0" baseline="0" noProof="0" dirty="0">
                <a:ln>
                  <a:noFill/>
                </a:ln>
                <a:solidFill>
                  <a:srgbClr val="000000"/>
                </a:solidFill>
                <a:effectLst/>
                <a:uLnTx/>
                <a:uFillTx/>
              </a:rPr>
              <a:t>  Total contracts traded since     launch:</a:t>
            </a:r>
            <a:r>
              <a:rPr kumimoji="0" lang="en-GB" b="0" i="0" u="none" strike="noStrike" kern="1200" cap="none" spc="0" normalizeH="0" noProof="0" dirty="0">
                <a:ln>
                  <a:noFill/>
                </a:ln>
                <a:solidFill>
                  <a:srgbClr val="000000"/>
                </a:solidFill>
                <a:effectLst/>
                <a:uLnTx/>
                <a:uFillTx/>
              </a:rPr>
              <a:t> </a:t>
            </a:r>
            <a:r>
              <a:rPr lang="de-DE" b="0" dirty="0">
                <a:solidFill>
                  <a:schemeClr val="tx1"/>
                </a:solidFill>
              </a:rPr>
              <a:t>825,362</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271463" algn="l"/>
              </a:tabLst>
              <a:defRPr/>
            </a:pPr>
            <a:r>
              <a:rPr lang="en-GB" b="0" baseline="0" dirty="0">
                <a:solidFill>
                  <a:srgbClr val="000000"/>
                </a:solidFill>
              </a:rPr>
              <a:t>ADV</a:t>
            </a:r>
            <a:r>
              <a:rPr lang="en-GB" b="0" dirty="0">
                <a:solidFill>
                  <a:srgbClr val="000000"/>
                </a:solidFill>
              </a:rPr>
              <a:t> 2018: 727 contracts</a:t>
            </a:r>
          </a:p>
          <a:p>
            <a:pPr marL="285750" indent="-285750" algn="l" eaLnBrk="0" hangingPunct="0">
              <a:spcBef>
                <a:spcPct val="0"/>
              </a:spcBef>
              <a:buFont typeface="Arial" panose="020B0604020202020204" pitchFamily="34" charset="0"/>
              <a:buChar char="•"/>
              <a:tabLst>
                <a:tab pos="271463" algn="l"/>
              </a:tabLst>
              <a:defRPr/>
            </a:pPr>
            <a:r>
              <a:rPr lang="en-GB" b="0" dirty="0">
                <a:solidFill>
                  <a:srgbClr val="000000"/>
                </a:solidFill>
              </a:rPr>
              <a:t>ADV 2019: 649 contracts</a:t>
            </a:r>
          </a:p>
          <a:p>
            <a:pPr marL="285750" indent="-285750" algn="l" eaLnBrk="0" hangingPunct="0">
              <a:spcBef>
                <a:spcPct val="0"/>
              </a:spcBef>
              <a:buFont typeface="Arial" panose="020B0604020202020204" pitchFamily="34" charset="0"/>
              <a:buChar char="•"/>
              <a:tabLst>
                <a:tab pos="271463" algn="l"/>
              </a:tabLst>
              <a:defRPr/>
            </a:pPr>
            <a:r>
              <a:rPr lang="en-GB" b="0" dirty="0">
                <a:solidFill>
                  <a:srgbClr val="000000"/>
                </a:solidFill>
              </a:rPr>
              <a:t>ADV 2020*: 605 contracts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271463" algn="l"/>
              </a:tabLst>
              <a:defRPr/>
            </a:pPr>
            <a:r>
              <a:rPr lang="en-GB" b="0" dirty="0">
                <a:solidFill>
                  <a:srgbClr val="000000"/>
                </a:solidFill>
              </a:rPr>
              <a:t>Traded contracts 2018: 173,450</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271463" algn="l"/>
              </a:tabLst>
              <a:defRPr/>
            </a:pPr>
            <a:r>
              <a:rPr lang="en-GB" b="0" dirty="0">
                <a:solidFill>
                  <a:srgbClr val="000000"/>
                </a:solidFill>
              </a:rPr>
              <a:t>Traded Contracts 2019:165,573</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271463" algn="l"/>
              </a:tabLst>
              <a:defRPr/>
            </a:pPr>
            <a:r>
              <a:rPr lang="en-GB" b="0" dirty="0">
                <a:solidFill>
                  <a:srgbClr val="000000"/>
                </a:solidFill>
              </a:rPr>
              <a:t>Traded Contracts 2020 YTD*: 90,110</a:t>
            </a:r>
          </a:p>
          <a:p>
            <a:pPr marL="285750" lvl="0" indent="-285750" algn="l" eaLnBrk="0" hangingPunct="0">
              <a:spcBef>
                <a:spcPct val="0"/>
              </a:spcBef>
              <a:buFont typeface="Arial" panose="020B0604020202020204" pitchFamily="34" charset="0"/>
              <a:buChar char="•"/>
              <a:tabLst>
                <a:tab pos="271463" algn="l"/>
              </a:tabLst>
              <a:defRPr/>
            </a:pPr>
            <a:r>
              <a:rPr kumimoji="0" lang="en-GB" b="0" i="0" u="none" strike="noStrike" kern="1200" cap="none" spc="0" normalizeH="0" baseline="0" noProof="0" dirty="0">
                <a:ln>
                  <a:noFill/>
                </a:ln>
                <a:solidFill>
                  <a:srgbClr val="000000"/>
                </a:solidFill>
                <a:effectLst/>
                <a:uLnTx/>
                <a:uFillTx/>
              </a:rPr>
              <a:t>Open</a:t>
            </a:r>
            <a:r>
              <a:rPr kumimoji="0" lang="en-GB" b="0" i="0" u="none" strike="noStrike" kern="1200" cap="none" spc="0" normalizeH="0" noProof="0" dirty="0">
                <a:ln>
                  <a:noFill/>
                </a:ln>
                <a:solidFill>
                  <a:srgbClr val="000000"/>
                </a:solidFill>
                <a:effectLst/>
                <a:uLnTx/>
                <a:uFillTx/>
              </a:rPr>
              <a:t> Interest </a:t>
            </a:r>
            <a:r>
              <a:rPr lang="en-GB" b="0" noProof="0" dirty="0">
                <a:solidFill>
                  <a:srgbClr val="000000"/>
                </a:solidFill>
              </a:rPr>
              <a:t>end of July 2020*</a:t>
            </a:r>
            <a:r>
              <a:rPr kumimoji="0" lang="en-GB" b="0" i="0" u="none" strike="noStrike" kern="1200" cap="none" spc="0" normalizeH="0" noProof="0" dirty="0">
                <a:ln>
                  <a:noFill/>
                </a:ln>
                <a:solidFill>
                  <a:srgbClr val="000000"/>
                </a:solidFill>
                <a:effectLst/>
                <a:uLnTx/>
                <a:uFillTx/>
              </a:rPr>
              <a:t>: 3,919</a:t>
            </a:r>
          </a:p>
        </p:txBody>
      </p:sp>
      <p:sp>
        <p:nvSpPr>
          <p:cNvPr id="18" name="AutoShape 4"/>
          <p:cNvSpPr>
            <a:spLocks noChangeArrowheads="1"/>
          </p:cNvSpPr>
          <p:nvPr/>
        </p:nvSpPr>
        <p:spPr bwMode="auto">
          <a:xfrm>
            <a:off x="6275672" y="2564503"/>
            <a:ext cx="2598158" cy="507497"/>
          </a:xfrm>
          <a:prstGeom prst="roundRect">
            <a:avLst>
              <a:gd name="adj" fmla="val 16667"/>
            </a:avLst>
          </a:prstGeom>
          <a:solidFill>
            <a:srgbClr val="CCD6E2"/>
          </a:solidFill>
          <a:ln w="1905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0" rIns="72000" bIns="0" anchor="ctr"/>
          <a:lstStyle/>
          <a:p>
            <a:pPr marL="0" marR="0" lvl="0" indent="0" algn="ctr" defTabSz="914400" rtl="0" eaLnBrk="1" fontAlgn="base" latinLnBrk="0" hangingPunct="1">
              <a:lnSpc>
                <a:spcPct val="100000"/>
              </a:lnSpc>
              <a:spcBef>
                <a:spcPct val="50000"/>
              </a:spcBef>
              <a:spcAft>
                <a:spcPct val="0"/>
              </a:spcAft>
              <a:buClrTx/>
              <a:buSzTx/>
              <a:buFont typeface="Arial" charset="0"/>
              <a:buNone/>
              <a:tabLst>
                <a:tab pos="271463" algn="l"/>
              </a:tabLst>
              <a:defRPr/>
            </a:pPr>
            <a:r>
              <a:rPr kumimoji="0" lang="en-US" b="1" i="0" u="none" strike="noStrike" kern="1200" cap="none" spc="0" normalizeH="0" baseline="0" noProof="0" dirty="0">
                <a:ln>
                  <a:noFill/>
                </a:ln>
                <a:solidFill>
                  <a:srgbClr val="000000"/>
                </a:solidFill>
                <a:effectLst/>
                <a:uLnTx/>
                <a:uFillTx/>
                <a:latin typeface="Arial" charset="0"/>
                <a:ea typeface="ＭＳ Ｐゴシック" pitchFamily="34" charset="-128"/>
                <a:cs typeface="+mn-cs"/>
              </a:rPr>
              <a:t>Euro-Bono Future</a:t>
            </a:r>
          </a:p>
        </p:txBody>
      </p:sp>
      <p:sp>
        <p:nvSpPr>
          <p:cNvPr id="12" name="Text Box 7"/>
          <p:cNvSpPr txBox="1">
            <a:spLocks noChangeArrowheads="1"/>
          </p:cNvSpPr>
          <p:nvPr/>
        </p:nvSpPr>
        <p:spPr bwMode="auto">
          <a:xfrm>
            <a:off x="6501881" y="5325480"/>
            <a:ext cx="2105544" cy="138499"/>
          </a:xfrm>
          <a:prstGeom prst="rect">
            <a:avLst/>
          </a:prstGeom>
          <a:noFill/>
          <a:ln>
            <a:noFill/>
          </a:ln>
          <a:effectLst/>
          <a:extLst>
            <a:ext uri="{909E8E84-426E-40DD-AFC4-6F175D3DCCD1}">
              <a14:hiddenFill xmlns:a14="http://schemas.microsoft.com/office/drawing/2010/main">
                <a:solidFill>
                  <a:srgbClr val="A7D67C"/>
                </a:solidFill>
              </a14:hiddenFill>
            </a:ext>
            <a:ext uri="{91240B29-F687-4F45-9708-019B960494DF}">
              <a14:hiddenLine xmlns:a14="http://schemas.microsoft.com/office/drawing/2010/main" w="19050" algn="ctr">
                <a:solidFill>
                  <a:srgbClr val="7FC34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2000" tIns="0" rIns="72000" bIns="0">
            <a:spAutoFit/>
          </a:bodyPr>
          <a:lstStyle>
            <a:lvl1pPr eaLnBrk="0" hangingPunct="0">
              <a:tabLst>
                <a:tab pos="271463" algn="l"/>
              </a:tabLst>
              <a:defRPr sz="1200" b="1">
                <a:solidFill>
                  <a:schemeClr val="bg1"/>
                </a:solidFill>
                <a:latin typeface="Arial" charset="0"/>
                <a:ea typeface="ＭＳ Ｐゴシック" pitchFamily="34" charset="-128"/>
              </a:defRPr>
            </a:lvl1pPr>
            <a:lvl2pPr marL="742950" indent="-285750" eaLnBrk="0" hangingPunct="0">
              <a:tabLst>
                <a:tab pos="271463" algn="l"/>
              </a:tabLst>
              <a:defRPr sz="1200" b="1">
                <a:solidFill>
                  <a:schemeClr val="bg1"/>
                </a:solidFill>
                <a:latin typeface="Arial" charset="0"/>
                <a:ea typeface="ＭＳ Ｐゴシック" pitchFamily="34" charset="-128"/>
              </a:defRPr>
            </a:lvl2pPr>
            <a:lvl3pPr marL="1143000" indent="-228600" eaLnBrk="0" hangingPunct="0">
              <a:tabLst>
                <a:tab pos="271463" algn="l"/>
              </a:tabLst>
              <a:defRPr sz="1200" b="1">
                <a:solidFill>
                  <a:schemeClr val="bg1"/>
                </a:solidFill>
                <a:latin typeface="Arial" charset="0"/>
                <a:ea typeface="ＭＳ Ｐゴシック" pitchFamily="34" charset="-128"/>
              </a:defRPr>
            </a:lvl3pPr>
            <a:lvl4pPr marL="1600200" indent="-228600" eaLnBrk="0" hangingPunct="0">
              <a:tabLst>
                <a:tab pos="271463" algn="l"/>
              </a:tabLst>
              <a:defRPr sz="1200" b="1">
                <a:solidFill>
                  <a:schemeClr val="bg1"/>
                </a:solidFill>
                <a:latin typeface="Arial" charset="0"/>
                <a:ea typeface="ＭＳ Ｐゴシック" pitchFamily="34" charset="-128"/>
              </a:defRPr>
            </a:lvl4pPr>
            <a:lvl5pPr marL="2057400" indent="-228600" eaLnBrk="0" hangingPunct="0">
              <a:tabLst>
                <a:tab pos="271463" algn="l"/>
              </a:tabLst>
              <a:defRPr sz="1200" b="1">
                <a:solidFill>
                  <a:schemeClr val="bg1"/>
                </a:solidFill>
                <a:latin typeface="Arial" charset="0"/>
                <a:ea typeface="ＭＳ Ｐゴシック" pitchFamily="34" charset="-128"/>
              </a:defRPr>
            </a:lvl5pPr>
            <a:lvl6pPr marL="2514600" indent="-228600" algn="ctr" eaLnBrk="0" fontAlgn="base" hangingPunct="0">
              <a:spcBef>
                <a:spcPct val="50000"/>
              </a:spcBef>
              <a:spcAft>
                <a:spcPct val="0"/>
              </a:spcAft>
              <a:buFont typeface="Arial" charset="0"/>
              <a:tabLst>
                <a:tab pos="271463" algn="l"/>
              </a:tabLst>
              <a:defRPr sz="1200" b="1">
                <a:solidFill>
                  <a:schemeClr val="bg1"/>
                </a:solidFill>
                <a:latin typeface="Arial" charset="0"/>
                <a:ea typeface="ＭＳ Ｐゴシック" pitchFamily="34" charset="-128"/>
              </a:defRPr>
            </a:lvl6pPr>
            <a:lvl7pPr marL="2971800" indent="-228600" algn="ctr" eaLnBrk="0" fontAlgn="base" hangingPunct="0">
              <a:spcBef>
                <a:spcPct val="50000"/>
              </a:spcBef>
              <a:spcAft>
                <a:spcPct val="0"/>
              </a:spcAft>
              <a:buFont typeface="Arial" charset="0"/>
              <a:tabLst>
                <a:tab pos="271463" algn="l"/>
              </a:tabLst>
              <a:defRPr sz="1200" b="1">
                <a:solidFill>
                  <a:schemeClr val="bg1"/>
                </a:solidFill>
                <a:latin typeface="Arial" charset="0"/>
                <a:ea typeface="ＭＳ Ｐゴシック" pitchFamily="34" charset="-128"/>
              </a:defRPr>
            </a:lvl7pPr>
            <a:lvl8pPr marL="3429000" indent="-228600" algn="ctr" eaLnBrk="0" fontAlgn="base" hangingPunct="0">
              <a:spcBef>
                <a:spcPct val="50000"/>
              </a:spcBef>
              <a:spcAft>
                <a:spcPct val="0"/>
              </a:spcAft>
              <a:buFont typeface="Arial" charset="0"/>
              <a:tabLst>
                <a:tab pos="271463" algn="l"/>
              </a:tabLst>
              <a:defRPr sz="1200" b="1">
                <a:solidFill>
                  <a:schemeClr val="bg1"/>
                </a:solidFill>
                <a:latin typeface="Arial" charset="0"/>
                <a:ea typeface="ＭＳ Ｐゴシック" pitchFamily="34" charset="-128"/>
              </a:defRPr>
            </a:lvl8pPr>
            <a:lvl9pPr marL="3886200" indent="-228600" algn="ctr" eaLnBrk="0" fontAlgn="base" hangingPunct="0">
              <a:spcBef>
                <a:spcPct val="50000"/>
              </a:spcBef>
              <a:spcAft>
                <a:spcPct val="0"/>
              </a:spcAft>
              <a:buFont typeface="Arial" charset="0"/>
              <a:tabLst>
                <a:tab pos="271463" algn="l"/>
              </a:tabLst>
              <a:defRPr sz="1200" b="1">
                <a:solidFill>
                  <a:schemeClr val="bg1"/>
                </a:solidFill>
                <a:latin typeface="Arial" charset="0"/>
                <a:ea typeface="ＭＳ Ｐゴシック" pitchFamily="34" charset="-128"/>
              </a:defRPr>
            </a:lvl9pPr>
          </a:lstStyle>
          <a:p>
            <a:pPr marL="0" marR="0" lvl="0" indent="0" algn="l" defTabSz="914400" rtl="0" eaLnBrk="1" fontAlgn="base" latinLnBrk="0" hangingPunct="1">
              <a:lnSpc>
                <a:spcPct val="100000"/>
              </a:lnSpc>
              <a:spcBef>
                <a:spcPct val="50000"/>
              </a:spcBef>
              <a:spcAft>
                <a:spcPct val="0"/>
              </a:spcAft>
              <a:buClrTx/>
              <a:buSzTx/>
              <a:buFont typeface="Arial" charset="0"/>
              <a:buNone/>
              <a:tabLst>
                <a:tab pos="271463" algn="l"/>
              </a:tabLst>
              <a:defRPr/>
            </a:pPr>
            <a:r>
              <a:rPr kumimoji="0" lang="de-DE" sz="900" b="1" i="0" u="none" strike="noStrike" kern="1200" cap="none" spc="0" normalizeH="0" baseline="0" noProof="0" dirty="0">
                <a:ln>
                  <a:noFill/>
                </a:ln>
                <a:solidFill>
                  <a:srgbClr val="000000"/>
                </a:solidFill>
                <a:effectLst/>
                <a:uLnTx/>
                <a:uFillTx/>
                <a:latin typeface="Arial" charset="0"/>
                <a:ea typeface="ＭＳ Ｐゴシック" pitchFamily="34" charset="-128"/>
                <a:cs typeface="+mn-cs"/>
              </a:rPr>
              <a:t>* Data </a:t>
            </a:r>
            <a:r>
              <a:rPr kumimoji="0" lang="de-DE" sz="900" b="1" i="0" u="none" strike="noStrike" kern="1200" cap="none" spc="0" normalizeH="0" baseline="0" noProof="0" dirty="0" err="1">
                <a:ln>
                  <a:noFill/>
                </a:ln>
                <a:solidFill>
                  <a:srgbClr val="000000"/>
                </a:solidFill>
                <a:effectLst/>
                <a:uLnTx/>
                <a:uFillTx/>
                <a:latin typeface="Arial" charset="0"/>
                <a:ea typeface="ＭＳ Ｐゴシック" pitchFamily="34" charset="-128"/>
                <a:cs typeface="+mn-cs"/>
              </a:rPr>
              <a:t>as</a:t>
            </a:r>
            <a:r>
              <a:rPr kumimoji="0" lang="de-DE" sz="900" b="1" i="0" u="none" strike="noStrike" kern="1200" cap="none" spc="0" normalizeH="0" baseline="0" noProof="0" dirty="0">
                <a:ln>
                  <a:noFill/>
                </a:ln>
                <a:solidFill>
                  <a:srgbClr val="000000"/>
                </a:solidFill>
                <a:effectLst/>
                <a:uLnTx/>
                <a:uFillTx/>
                <a:latin typeface="Arial" charset="0"/>
                <a:ea typeface="ＭＳ Ｐゴシック" pitchFamily="34" charset="-128"/>
                <a:cs typeface="+mn-cs"/>
              </a:rPr>
              <a:t> </a:t>
            </a:r>
            <a:r>
              <a:rPr kumimoji="0" lang="de-DE" sz="900" b="1" i="0" u="none" strike="noStrike" kern="1200" cap="none" spc="0" normalizeH="0" baseline="0" noProof="0" dirty="0" err="1">
                <a:ln>
                  <a:noFill/>
                </a:ln>
                <a:solidFill>
                  <a:srgbClr val="000000"/>
                </a:solidFill>
                <a:effectLst/>
                <a:uLnTx/>
                <a:uFillTx/>
                <a:latin typeface="Arial" charset="0"/>
                <a:ea typeface="ＭＳ Ｐゴシック" pitchFamily="34" charset="-128"/>
                <a:cs typeface="+mn-cs"/>
              </a:rPr>
              <a:t>of</a:t>
            </a:r>
            <a:r>
              <a:rPr lang="de-DE" sz="900" dirty="0">
                <a:solidFill>
                  <a:srgbClr val="000000"/>
                </a:solidFill>
              </a:rPr>
              <a:t> </a:t>
            </a:r>
            <a:r>
              <a:rPr lang="de-DE" sz="900" dirty="0" err="1">
                <a:solidFill>
                  <a:srgbClr val="000000"/>
                </a:solidFill>
              </a:rPr>
              <a:t>July</a:t>
            </a:r>
            <a:r>
              <a:rPr lang="de-DE" sz="900" dirty="0">
                <a:solidFill>
                  <a:srgbClr val="000000"/>
                </a:solidFill>
              </a:rPr>
              <a:t> 31st  2020</a:t>
            </a:r>
            <a:endParaRPr kumimoji="0" lang="en-US" sz="900" b="1" i="0" u="none" strike="noStrike" kern="1200" cap="none" spc="0" normalizeH="0" baseline="0" noProof="0" dirty="0">
              <a:ln>
                <a:noFill/>
              </a:ln>
              <a:solidFill>
                <a:srgbClr val="000000"/>
              </a:solidFill>
              <a:effectLst/>
              <a:uLnTx/>
              <a:uFillTx/>
              <a:latin typeface="Arial" charset="0"/>
              <a:ea typeface="ＭＳ Ｐゴシック" pitchFamily="34" charset="-128"/>
              <a:cs typeface="+mn-cs"/>
            </a:endParaRPr>
          </a:p>
        </p:txBody>
      </p:sp>
      <p:graphicFrame>
        <p:nvGraphicFramePr>
          <p:cNvPr id="10" name="Chart 9">
            <a:extLst>
              <a:ext uri="{FF2B5EF4-FFF2-40B4-BE49-F238E27FC236}">
                <a16:creationId xmlns:a16="http://schemas.microsoft.com/office/drawing/2014/main" id="{00000000-0008-0000-0000-000019000000}"/>
              </a:ext>
            </a:extLst>
          </p:cNvPr>
          <p:cNvGraphicFramePr>
            <a:graphicFrameLocks/>
          </p:cNvGraphicFramePr>
          <p:nvPr>
            <p:extLst>
              <p:ext uri="{D42A27DB-BD31-4B8C-83A1-F6EECF244321}">
                <p14:modId xmlns:p14="http://schemas.microsoft.com/office/powerpoint/2010/main" val="1762216993"/>
              </p:ext>
            </p:extLst>
          </p:nvPr>
        </p:nvGraphicFramePr>
        <p:xfrm>
          <a:off x="511406" y="2124089"/>
          <a:ext cx="5169866" cy="33398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64873020"/>
      </p:ext>
    </p:extLst>
  </p:cSld>
  <p:clrMapOvr>
    <a:masterClrMapping/>
  </p:clrMapOvr>
  <p:transition>
    <p:fade/>
  </p:transition>
</p:sld>
</file>

<file path=ppt/theme/theme1.xml><?xml version="1.0" encoding="utf-8"?>
<a:theme xmlns:a="http://schemas.openxmlformats.org/drawingml/2006/main" name="Eurex Exchange template">
  <a:themeElements>
    <a:clrScheme name="Eurex Exchange template 1">
      <a:dk1>
        <a:srgbClr val="000000"/>
      </a:dk1>
      <a:lt1>
        <a:srgbClr val="FFFFFF"/>
      </a:lt1>
      <a:dk2>
        <a:srgbClr val="003772"/>
      </a:dk2>
      <a:lt2>
        <a:srgbClr val="808080"/>
      </a:lt2>
      <a:accent1>
        <a:srgbClr val="003772"/>
      </a:accent1>
      <a:accent2>
        <a:srgbClr val="86B918"/>
      </a:accent2>
      <a:accent3>
        <a:srgbClr val="FFFFFF"/>
      </a:accent3>
      <a:accent4>
        <a:srgbClr val="000000"/>
      </a:accent4>
      <a:accent5>
        <a:srgbClr val="AAAEBC"/>
      </a:accent5>
      <a:accent6>
        <a:srgbClr val="79A715"/>
      </a:accent6>
      <a:hlink>
        <a:srgbClr val="6686AA"/>
      </a:hlink>
      <a:folHlink>
        <a:srgbClr val="B0D277"/>
      </a:folHlink>
    </a:clrScheme>
    <a:fontScheme name="Eurex Exchang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0099"/>
        </a:solidFill>
        <a:ln>
          <a:noFill/>
        </a:ln>
        <a:effectLst/>
        <a:extLst>
          <a:ext uri="{91240B29-F687-4F45-9708-019B960494DF}">
            <a14:hiddenLine xmlns:a14="http://schemas.microsoft.com/office/drawing/2010/main" w="19050" cap="flat" cmpd="sng" algn="ctr">
              <a:solidFill>
                <a:schemeClr val="bg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7" tIns="44450" rIns="90487" bIns="4445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 typeface="Arial" charset="0"/>
          <a:buNone/>
          <a:tabLst>
            <a:tab pos="271463" algn="l"/>
          </a:tabLst>
          <a:defRPr kumimoji="0" lang="en-GB" sz="1200" b="1" i="0" u="none" strike="noStrike" cap="none" normalizeH="0" baseline="0" smtClean="0">
            <a:ln>
              <a:noFill/>
            </a:ln>
            <a:solidFill>
              <a:schemeClr val="bg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rgbClr val="000099"/>
        </a:solidFill>
        <a:ln>
          <a:noFill/>
        </a:ln>
        <a:effectLst/>
        <a:extLst>
          <a:ext uri="{91240B29-F687-4F45-9708-019B960494DF}">
            <a14:hiddenLine xmlns:a14="http://schemas.microsoft.com/office/drawing/2010/main" w="19050" cap="flat" cmpd="sng" algn="ctr">
              <a:solidFill>
                <a:schemeClr val="bg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7" tIns="44450" rIns="90487" bIns="4445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 typeface="Arial" charset="0"/>
          <a:buNone/>
          <a:tabLst>
            <a:tab pos="271463" algn="l"/>
          </a:tabLst>
          <a:defRPr kumimoji="0" lang="en-GB" sz="1200" b="1" i="0" u="none" strike="noStrike" cap="none" normalizeH="0" baseline="0" smtClean="0">
            <a:ln>
              <a:noFill/>
            </a:ln>
            <a:solidFill>
              <a:schemeClr val="bg1"/>
            </a:solidFill>
            <a:effectLst/>
            <a:latin typeface="Arial" charset="0"/>
            <a:ea typeface="ＭＳ Ｐゴシック" pitchFamily="34" charset="-128"/>
          </a:defRPr>
        </a:defPPr>
      </a:lstStyle>
    </a:lnDef>
  </a:objectDefaults>
  <a:extraClrSchemeLst>
    <a:extraClrScheme>
      <a:clrScheme name="Eurex Exchange template 1">
        <a:dk1>
          <a:srgbClr val="000000"/>
        </a:dk1>
        <a:lt1>
          <a:srgbClr val="FFFFFF"/>
        </a:lt1>
        <a:dk2>
          <a:srgbClr val="003772"/>
        </a:dk2>
        <a:lt2>
          <a:srgbClr val="808080"/>
        </a:lt2>
        <a:accent1>
          <a:srgbClr val="003772"/>
        </a:accent1>
        <a:accent2>
          <a:srgbClr val="86B918"/>
        </a:accent2>
        <a:accent3>
          <a:srgbClr val="FFFFFF"/>
        </a:accent3>
        <a:accent4>
          <a:srgbClr val="000000"/>
        </a:accent4>
        <a:accent5>
          <a:srgbClr val="AAAEBC"/>
        </a:accent5>
        <a:accent6>
          <a:srgbClr val="79A715"/>
        </a:accent6>
        <a:hlink>
          <a:srgbClr val="6686AA"/>
        </a:hlink>
        <a:folHlink>
          <a:srgbClr val="B0D27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Eurex Exchange template">
  <a:themeElements>
    <a:clrScheme name="Eurex Exchange template 1">
      <a:dk1>
        <a:srgbClr val="000000"/>
      </a:dk1>
      <a:lt1>
        <a:srgbClr val="FFFFFF"/>
      </a:lt1>
      <a:dk2>
        <a:srgbClr val="003772"/>
      </a:dk2>
      <a:lt2>
        <a:srgbClr val="808080"/>
      </a:lt2>
      <a:accent1>
        <a:srgbClr val="003772"/>
      </a:accent1>
      <a:accent2>
        <a:srgbClr val="86B918"/>
      </a:accent2>
      <a:accent3>
        <a:srgbClr val="FFFFFF"/>
      </a:accent3>
      <a:accent4>
        <a:srgbClr val="000000"/>
      </a:accent4>
      <a:accent5>
        <a:srgbClr val="AAAEBC"/>
      </a:accent5>
      <a:accent6>
        <a:srgbClr val="79A715"/>
      </a:accent6>
      <a:hlink>
        <a:srgbClr val="6686AA"/>
      </a:hlink>
      <a:folHlink>
        <a:srgbClr val="B0D277"/>
      </a:folHlink>
    </a:clrScheme>
    <a:fontScheme name="Eurex Exchang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A7D67C"/>
        </a:solidFill>
        <a:ln>
          <a:noFill/>
        </a:ln>
        <a:effectLst/>
        <a:extLst>
          <a:ext uri="{91240B29-F687-4F45-9708-019B960494DF}">
            <a14:hiddenLine xmlns:a14="http://schemas.microsoft.com/office/drawing/2010/main" w="19050" algn="ctr">
              <a:solidFill>
                <a:srgbClr val="7FC34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wrap="none" lIns="72000" tIns="0" rIns="72000" bIns="0" anchor="ctr"/>
      <a:lstStyle>
        <a:defPPr algn="ctr">
          <a:lnSpc>
            <a:spcPct val="100000"/>
          </a:lnSpc>
          <a:spcBef>
            <a:spcPct val="50000"/>
          </a:spcBef>
          <a:buClrTx/>
          <a:buFont typeface="Arial" charset="0"/>
          <a:buNone/>
          <a:tabLst>
            <a:tab pos="271463" algn="l"/>
          </a:tabLst>
          <a:defRPr sz="1000" b="1" dirty="0">
            <a:solidFill>
              <a:srgbClr val="004080"/>
            </a:solidFill>
          </a:defRPr>
        </a:defPPr>
      </a:lstStyle>
    </a:spDef>
    <a:lnDef>
      <a:spPr bwMode="auto">
        <a:xfrm>
          <a:off x="0" y="0"/>
          <a:ext cx="1" cy="1"/>
        </a:xfrm>
        <a:custGeom>
          <a:avLst/>
          <a:gdLst/>
          <a:ahLst/>
          <a:cxnLst/>
          <a:rect l="0" t="0" r="0" b="0"/>
          <a:pathLst/>
        </a:custGeom>
        <a:solidFill>
          <a:schemeClr val="accent1"/>
        </a:solidFill>
        <a:ln>
          <a:noFill/>
        </a:ln>
        <a:effectLst/>
        <a:extLst>
          <a:ext uri="{91240B29-F687-4F45-9708-019B960494DF}">
            <a14:hiddenLine xmlns:a14="http://schemas.microsoft.com/office/drawing/2010/main" w="19050" cap="flat" cmpd="sng" algn="ctr">
              <a:solidFill>
                <a:schemeClr val="accent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72000" tIns="36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Eurex Exchange template 1">
        <a:dk1>
          <a:srgbClr val="000000"/>
        </a:dk1>
        <a:lt1>
          <a:srgbClr val="FFFFFF"/>
        </a:lt1>
        <a:dk2>
          <a:srgbClr val="003772"/>
        </a:dk2>
        <a:lt2>
          <a:srgbClr val="808080"/>
        </a:lt2>
        <a:accent1>
          <a:srgbClr val="003772"/>
        </a:accent1>
        <a:accent2>
          <a:srgbClr val="86B918"/>
        </a:accent2>
        <a:accent3>
          <a:srgbClr val="FFFFFF"/>
        </a:accent3>
        <a:accent4>
          <a:srgbClr val="000000"/>
        </a:accent4>
        <a:accent5>
          <a:srgbClr val="AAAEBC"/>
        </a:accent5>
        <a:accent6>
          <a:srgbClr val="79A715"/>
        </a:accent6>
        <a:hlink>
          <a:srgbClr val="6686AA"/>
        </a:hlink>
        <a:folHlink>
          <a:srgbClr val="B0D277"/>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Eurex Exchange template">
  <a:themeElements>
    <a:clrScheme name="Eurex Exchange template 1">
      <a:dk1>
        <a:srgbClr val="000000"/>
      </a:dk1>
      <a:lt1>
        <a:srgbClr val="FFFFFF"/>
      </a:lt1>
      <a:dk2>
        <a:srgbClr val="003772"/>
      </a:dk2>
      <a:lt2>
        <a:srgbClr val="808080"/>
      </a:lt2>
      <a:accent1>
        <a:srgbClr val="003772"/>
      </a:accent1>
      <a:accent2>
        <a:srgbClr val="86B918"/>
      </a:accent2>
      <a:accent3>
        <a:srgbClr val="FFFFFF"/>
      </a:accent3>
      <a:accent4>
        <a:srgbClr val="000000"/>
      </a:accent4>
      <a:accent5>
        <a:srgbClr val="AAAEBC"/>
      </a:accent5>
      <a:accent6>
        <a:srgbClr val="79A715"/>
      </a:accent6>
      <a:hlink>
        <a:srgbClr val="6686AA"/>
      </a:hlink>
      <a:folHlink>
        <a:srgbClr val="B0D277"/>
      </a:folHlink>
    </a:clrScheme>
    <a:fontScheme name="Eurex Exchang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A7D67C"/>
        </a:solidFill>
        <a:ln>
          <a:noFill/>
        </a:ln>
        <a:effectLst/>
        <a:extLst>
          <a:ext uri="{91240B29-F687-4F45-9708-019B960494DF}">
            <a14:hiddenLine xmlns:a14="http://schemas.microsoft.com/office/drawing/2010/main" w="19050" algn="ctr">
              <a:solidFill>
                <a:srgbClr val="7FC34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wrap="none" lIns="72000" tIns="0" rIns="72000" bIns="0" anchor="ctr"/>
      <a:lstStyle>
        <a:defPPr algn="ctr">
          <a:lnSpc>
            <a:spcPct val="100000"/>
          </a:lnSpc>
          <a:spcBef>
            <a:spcPct val="50000"/>
          </a:spcBef>
          <a:buClrTx/>
          <a:buFont typeface="Arial" charset="0"/>
          <a:buNone/>
          <a:tabLst>
            <a:tab pos="271463" algn="l"/>
          </a:tabLst>
          <a:defRPr sz="1000" b="1" dirty="0">
            <a:solidFill>
              <a:srgbClr val="004080"/>
            </a:solidFill>
          </a:defRPr>
        </a:defPPr>
      </a:lstStyle>
    </a:spDef>
    <a:lnDef>
      <a:spPr bwMode="auto">
        <a:xfrm>
          <a:off x="0" y="0"/>
          <a:ext cx="1" cy="1"/>
        </a:xfrm>
        <a:custGeom>
          <a:avLst/>
          <a:gdLst/>
          <a:ahLst/>
          <a:cxnLst/>
          <a:rect l="0" t="0" r="0" b="0"/>
          <a:pathLst/>
        </a:custGeom>
        <a:solidFill>
          <a:schemeClr val="accent1"/>
        </a:solidFill>
        <a:ln>
          <a:noFill/>
        </a:ln>
        <a:effectLst/>
        <a:extLst>
          <a:ext uri="{91240B29-F687-4F45-9708-019B960494DF}">
            <a14:hiddenLine xmlns:a14="http://schemas.microsoft.com/office/drawing/2010/main" w="19050" cap="flat" cmpd="sng" algn="ctr">
              <a:solidFill>
                <a:schemeClr val="accent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72000" tIns="36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Eurex Exchange template 1">
        <a:dk1>
          <a:srgbClr val="000000"/>
        </a:dk1>
        <a:lt1>
          <a:srgbClr val="FFFFFF"/>
        </a:lt1>
        <a:dk2>
          <a:srgbClr val="003772"/>
        </a:dk2>
        <a:lt2>
          <a:srgbClr val="808080"/>
        </a:lt2>
        <a:accent1>
          <a:srgbClr val="003772"/>
        </a:accent1>
        <a:accent2>
          <a:srgbClr val="86B918"/>
        </a:accent2>
        <a:accent3>
          <a:srgbClr val="FFFFFF"/>
        </a:accent3>
        <a:accent4>
          <a:srgbClr val="000000"/>
        </a:accent4>
        <a:accent5>
          <a:srgbClr val="AAAEBC"/>
        </a:accent5>
        <a:accent6>
          <a:srgbClr val="79A715"/>
        </a:accent6>
        <a:hlink>
          <a:srgbClr val="6686AA"/>
        </a:hlink>
        <a:folHlink>
          <a:srgbClr val="B0D277"/>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Eurex Exchange template">
  <a:themeElements>
    <a:clrScheme name="Eurex Exchange template 1">
      <a:dk1>
        <a:srgbClr val="000000"/>
      </a:dk1>
      <a:lt1>
        <a:srgbClr val="FFFFFF"/>
      </a:lt1>
      <a:dk2>
        <a:srgbClr val="003772"/>
      </a:dk2>
      <a:lt2>
        <a:srgbClr val="808080"/>
      </a:lt2>
      <a:accent1>
        <a:srgbClr val="003772"/>
      </a:accent1>
      <a:accent2>
        <a:srgbClr val="86B918"/>
      </a:accent2>
      <a:accent3>
        <a:srgbClr val="FFFFFF"/>
      </a:accent3>
      <a:accent4>
        <a:srgbClr val="000000"/>
      </a:accent4>
      <a:accent5>
        <a:srgbClr val="AAAEBC"/>
      </a:accent5>
      <a:accent6>
        <a:srgbClr val="79A715"/>
      </a:accent6>
      <a:hlink>
        <a:srgbClr val="6686AA"/>
      </a:hlink>
      <a:folHlink>
        <a:srgbClr val="B0D277"/>
      </a:folHlink>
    </a:clrScheme>
    <a:fontScheme name="Eurex Exchang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0099"/>
        </a:solidFill>
        <a:ln>
          <a:noFill/>
        </a:ln>
        <a:effectLst/>
        <a:extLst>
          <a:ext uri="{91240B29-F687-4F45-9708-019B960494DF}">
            <a14:hiddenLine xmlns:a14="http://schemas.microsoft.com/office/drawing/2010/main" w="19050" cap="flat" cmpd="sng" algn="ctr">
              <a:solidFill>
                <a:schemeClr val="bg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7" tIns="44450" rIns="90487" bIns="4445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 typeface="Arial" charset="0"/>
          <a:buNone/>
          <a:tabLst>
            <a:tab pos="271463" algn="l"/>
          </a:tabLst>
          <a:defRPr kumimoji="0" lang="en-GB" sz="1200" b="1" i="0" u="none" strike="noStrike" cap="none" normalizeH="0" baseline="0" smtClean="0">
            <a:ln>
              <a:noFill/>
            </a:ln>
            <a:solidFill>
              <a:schemeClr val="bg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rgbClr val="000099"/>
        </a:solidFill>
        <a:ln>
          <a:noFill/>
        </a:ln>
        <a:effectLst/>
        <a:extLst>
          <a:ext uri="{91240B29-F687-4F45-9708-019B960494DF}">
            <a14:hiddenLine xmlns:a14="http://schemas.microsoft.com/office/drawing/2010/main" w="19050" cap="flat" cmpd="sng" algn="ctr">
              <a:solidFill>
                <a:schemeClr val="bg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7" tIns="44450" rIns="90487" bIns="4445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 typeface="Arial" charset="0"/>
          <a:buNone/>
          <a:tabLst>
            <a:tab pos="271463" algn="l"/>
          </a:tabLst>
          <a:defRPr kumimoji="0" lang="en-GB" sz="1200" b="1" i="0" u="none" strike="noStrike" cap="none" normalizeH="0" baseline="0" smtClean="0">
            <a:ln>
              <a:noFill/>
            </a:ln>
            <a:solidFill>
              <a:schemeClr val="bg1"/>
            </a:solidFill>
            <a:effectLst/>
            <a:latin typeface="Arial" charset="0"/>
            <a:ea typeface="ＭＳ Ｐゴシック" pitchFamily="34" charset="-128"/>
          </a:defRPr>
        </a:defPPr>
      </a:lstStyle>
    </a:lnDef>
  </a:objectDefaults>
  <a:extraClrSchemeLst>
    <a:extraClrScheme>
      <a:clrScheme name="Eurex Exchange template 1">
        <a:dk1>
          <a:srgbClr val="000000"/>
        </a:dk1>
        <a:lt1>
          <a:srgbClr val="FFFFFF"/>
        </a:lt1>
        <a:dk2>
          <a:srgbClr val="003772"/>
        </a:dk2>
        <a:lt2>
          <a:srgbClr val="808080"/>
        </a:lt2>
        <a:accent1>
          <a:srgbClr val="003772"/>
        </a:accent1>
        <a:accent2>
          <a:srgbClr val="86B918"/>
        </a:accent2>
        <a:accent3>
          <a:srgbClr val="FFFFFF"/>
        </a:accent3>
        <a:accent4>
          <a:srgbClr val="000000"/>
        </a:accent4>
        <a:accent5>
          <a:srgbClr val="AAAEBC"/>
        </a:accent5>
        <a:accent6>
          <a:srgbClr val="79A715"/>
        </a:accent6>
        <a:hlink>
          <a:srgbClr val="6686AA"/>
        </a:hlink>
        <a:folHlink>
          <a:srgbClr val="B0D277"/>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Eurex Exchange template">
  <a:themeElements>
    <a:clrScheme name="Eurex Exchange template 1">
      <a:dk1>
        <a:srgbClr val="000000"/>
      </a:dk1>
      <a:lt1>
        <a:srgbClr val="FFFFFF"/>
      </a:lt1>
      <a:dk2>
        <a:srgbClr val="003772"/>
      </a:dk2>
      <a:lt2>
        <a:srgbClr val="808080"/>
      </a:lt2>
      <a:accent1>
        <a:srgbClr val="003772"/>
      </a:accent1>
      <a:accent2>
        <a:srgbClr val="86B918"/>
      </a:accent2>
      <a:accent3>
        <a:srgbClr val="FFFFFF"/>
      </a:accent3>
      <a:accent4>
        <a:srgbClr val="000000"/>
      </a:accent4>
      <a:accent5>
        <a:srgbClr val="AAAEBC"/>
      </a:accent5>
      <a:accent6>
        <a:srgbClr val="79A715"/>
      </a:accent6>
      <a:hlink>
        <a:srgbClr val="6686AA"/>
      </a:hlink>
      <a:folHlink>
        <a:srgbClr val="B0D277"/>
      </a:folHlink>
    </a:clrScheme>
    <a:fontScheme name="Eurex Exchang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0099"/>
        </a:solidFill>
        <a:ln>
          <a:noFill/>
        </a:ln>
        <a:effectLst/>
        <a:extLst>
          <a:ext uri="{91240B29-F687-4F45-9708-019B960494DF}">
            <a14:hiddenLine xmlns:a14="http://schemas.microsoft.com/office/drawing/2010/main" w="19050" cap="flat" cmpd="sng" algn="ctr">
              <a:solidFill>
                <a:schemeClr val="bg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7" tIns="44450" rIns="90487" bIns="4445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 typeface="Arial" charset="0"/>
          <a:buNone/>
          <a:tabLst>
            <a:tab pos="271463" algn="l"/>
          </a:tabLst>
          <a:defRPr kumimoji="0" lang="en-GB" sz="1200" b="1" i="0" u="none" strike="noStrike" cap="none" normalizeH="0" baseline="0" smtClean="0">
            <a:ln>
              <a:noFill/>
            </a:ln>
            <a:solidFill>
              <a:schemeClr val="bg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rgbClr val="000099"/>
        </a:solidFill>
        <a:ln>
          <a:noFill/>
        </a:ln>
        <a:effectLst/>
        <a:extLst>
          <a:ext uri="{91240B29-F687-4F45-9708-019B960494DF}">
            <a14:hiddenLine xmlns:a14="http://schemas.microsoft.com/office/drawing/2010/main" w="19050" cap="flat" cmpd="sng" algn="ctr">
              <a:solidFill>
                <a:schemeClr val="bg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7" tIns="44450" rIns="90487" bIns="4445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 typeface="Arial" charset="0"/>
          <a:buNone/>
          <a:tabLst>
            <a:tab pos="271463" algn="l"/>
          </a:tabLst>
          <a:defRPr kumimoji="0" lang="en-GB" sz="1200" b="1" i="0" u="none" strike="noStrike" cap="none" normalizeH="0" baseline="0" smtClean="0">
            <a:ln>
              <a:noFill/>
            </a:ln>
            <a:solidFill>
              <a:schemeClr val="bg1"/>
            </a:solidFill>
            <a:effectLst/>
            <a:latin typeface="Arial" charset="0"/>
            <a:ea typeface="ＭＳ Ｐゴシック" pitchFamily="34" charset="-128"/>
          </a:defRPr>
        </a:defPPr>
      </a:lstStyle>
    </a:lnDef>
  </a:objectDefaults>
  <a:extraClrSchemeLst>
    <a:extraClrScheme>
      <a:clrScheme name="Eurex Exchange template 1">
        <a:dk1>
          <a:srgbClr val="000000"/>
        </a:dk1>
        <a:lt1>
          <a:srgbClr val="FFFFFF"/>
        </a:lt1>
        <a:dk2>
          <a:srgbClr val="003772"/>
        </a:dk2>
        <a:lt2>
          <a:srgbClr val="808080"/>
        </a:lt2>
        <a:accent1>
          <a:srgbClr val="003772"/>
        </a:accent1>
        <a:accent2>
          <a:srgbClr val="86B918"/>
        </a:accent2>
        <a:accent3>
          <a:srgbClr val="FFFFFF"/>
        </a:accent3>
        <a:accent4>
          <a:srgbClr val="000000"/>
        </a:accent4>
        <a:accent5>
          <a:srgbClr val="AAAEBC"/>
        </a:accent5>
        <a:accent6>
          <a:srgbClr val="79A715"/>
        </a:accent6>
        <a:hlink>
          <a:srgbClr val="6686AA"/>
        </a:hlink>
        <a:folHlink>
          <a:srgbClr val="B0D277"/>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Eurex Exchange template">
  <a:themeElements>
    <a:clrScheme name="Eurex Exchange template 1">
      <a:dk1>
        <a:srgbClr val="000000"/>
      </a:dk1>
      <a:lt1>
        <a:srgbClr val="FFFFFF"/>
      </a:lt1>
      <a:dk2>
        <a:srgbClr val="003772"/>
      </a:dk2>
      <a:lt2>
        <a:srgbClr val="808080"/>
      </a:lt2>
      <a:accent1>
        <a:srgbClr val="003772"/>
      </a:accent1>
      <a:accent2>
        <a:srgbClr val="86B918"/>
      </a:accent2>
      <a:accent3>
        <a:srgbClr val="FFFFFF"/>
      </a:accent3>
      <a:accent4>
        <a:srgbClr val="000000"/>
      </a:accent4>
      <a:accent5>
        <a:srgbClr val="AAAEBC"/>
      </a:accent5>
      <a:accent6>
        <a:srgbClr val="79A715"/>
      </a:accent6>
      <a:hlink>
        <a:srgbClr val="6686AA"/>
      </a:hlink>
      <a:folHlink>
        <a:srgbClr val="B0D277"/>
      </a:folHlink>
    </a:clrScheme>
    <a:fontScheme name="Eurex Exchang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a:noFill/>
        </a:ln>
        <a:effectLst/>
        <a:extLst>
          <a:ext uri="{91240B29-F687-4F45-9708-019B960494DF}">
            <a14:hiddenLine xmlns:a14="http://schemas.microsoft.com/office/drawing/2010/main" w="19050" cap="flat" cmpd="sng" algn="ctr">
              <a:solidFill>
                <a:schemeClr val="accent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72000" tIns="36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a:noFill/>
        </a:ln>
        <a:effectLst/>
        <a:extLst>
          <a:ext uri="{91240B29-F687-4F45-9708-019B960494DF}">
            <a14:hiddenLine xmlns:a14="http://schemas.microsoft.com/office/drawing/2010/main" w="19050" cap="flat" cmpd="sng" algn="ctr">
              <a:solidFill>
                <a:schemeClr val="accent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72000" tIns="36000" rIns="72000" bIns="360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Eurex Exchange template 1">
        <a:dk1>
          <a:srgbClr val="000000"/>
        </a:dk1>
        <a:lt1>
          <a:srgbClr val="FFFFFF"/>
        </a:lt1>
        <a:dk2>
          <a:srgbClr val="003772"/>
        </a:dk2>
        <a:lt2>
          <a:srgbClr val="808080"/>
        </a:lt2>
        <a:accent1>
          <a:srgbClr val="003772"/>
        </a:accent1>
        <a:accent2>
          <a:srgbClr val="86B918"/>
        </a:accent2>
        <a:accent3>
          <a:srgbClr val="FFFFFF"/>
        </a:accent3>
        <a:accent4>
          <a:srgbClr val="000000"/>
        </a:accent4>
        <a:accent5>
          <a:srgbClr val="AAAEBC"/>
        </a:accent5>
        <a:accent6>
          <a:srgbClr val="79A715"/>
        </a:accent6>
        <a:hlink>
          <a:srgbClr val="6686AA"/>
        </a:hlink>
        <a:folHlink>
          <a:srgbClr val="B0D277"/>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5BF39FC8B9ACC4A805CD892BFFCF746" ma:contentTypeVersion="1" ma:contentTypeDescription="Create a new document." ma:contentTypeScope="" ma:versionID="20430619d7b183c7d4c94bcdebf26eff">
  <xsd:schema xmlns:xsd="http://www.w3.org/2001/XMLSchema" xmlns:xs="http://www.w3.org/2001/XMLSchema" xmlns:p="http://schemas.microsoft.com/office/2006/metadata/properties" xmlns:ns2="3b45c9e0-1be1-4596-90b0-638e5d4c815b" targetNamespace="http://schemas.microsoft.com/office/2006/metadata/properties" ma:root="true" ma:fieldsID="c00c8660d0e9e1e1a890892264e94efc" ns2:_="">
    <xsd:import namespace="3b45c9e0-1be1-4596-90b0-638e5d4c815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45c9e0-1be1-4596-90b0-638e5d4c815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WrappedLabelHistory xmlns:xsi="http://www.w3.org/2001/XMLSchema-instance" xmlns:xsd="http://www.w3.org/2001/XMLSchema" xmlns="http://www.boldonjames.com/2016/02/Classifier/internal/wrappedLabelHistory">
  <Value>PD94bWwgdmVyc2lvbj0iMS4wIiBlbmNvZGluZz0idXMtYXNjaWkiPz48bGFiZWxIaXN0b3J5IHhtbG5zOnhzaT0iaHR0cDovL3d3dy53My5vcmcvMjAwMS9YTUxTY2hlbWEtaW5zdGFuY2UiIHhtbG5zOnhzZD0iaHR0cDovL3d3dy53My5vcmcvMjAwMS9YTUxTY2hlbWEiIHhtbG5zPSJodHRwOi8vd3d3LmJvbGRvbmphbWVzLmNvbS8yMDE2LzAyL0NsYXNzaWZpZXIvaW50ZXJuYWwvbGFiZWxIaXN0b3J5Ij48aXRlbT48c2lzbCBzaXNsVmVyc2lvbj0iMCIgcG9saWN5PSI1ZTIxNjY1Mi03Y2IxLTQyZDMtYTIyZi1mYjVjN2YzNDhkYjUiIG9yaWdpbj0idXNlclNlbGVjdGVkIj48ZWxlbWVudCB1aWQ9ImlkX2NsYXNzaWZpY2F0aW9uX25vbmJ1c2luZXNzIiB2YWx1ZT0iIiB4bWxucz0iaHR0cDovL3d3dy5ib2xkb25qYW1lcy5jb20vMjAwOC8wMS9zaWUvaW50ZXJuYWwvbGFiZWwiIC8+PC9zaXNsPjxVc2VyTmFtZT5PQUFEXGhwMjQ5PC9Vc2VyTmFtZT48RGF0ZVRpbWU+MTIvMTIvMjAxOSAxMjowNTo0MTwvRGF0ZVRpbWU+PExhYmVsU3RyaW5nPlB1YmxpYzwvTGFiZWxTdHJpbmc+PC9pdGVtPjwvbGFiZWxIaXN0b3J5Pg==</Value>
</WrappedLabelHistory>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5.xml><?xml version="1.0" encoding="utf-8"?>
<sisl xmlns:xsi="http://www.w3.org/2001/XMLSchema-instance" xmlns:xsd="http://www.w3.org/2001/XMLSchema" xmlns="http://www.boldonjames.com/2008/01/sie/internal/label" sislVersion="0" policy="5e216652-7cb1-42d3-a22f-fb5c7f348db5" origin="userSelected">
  <element uid="id_classification_nonbusiness" value=""/>
</sisl>
</file>

<file path=customXml/itemProps1.xml><?xml version="1.0" encoding="utf-8"?>
<ds:datastoreItem xmlns:ds="http://schemas.openxmlformats.org/officeDocument/2006/customXml" ds:itemID="{A728B6BC-1ABC-4132-81FF-7520621965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b45c9e0-1be1-4596-90b0-638e5d4c81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0524FBE-2C63-4961-82DD-88F9DCFD4FA9}">
  <ds:schemaRefs>
    <ds:schemaRef ds:uri="http://schemas.microsoft.com/sharepoint/v3/contenttype/forms"/>
  </ds:schemaRefs>
</ds:datastoreItem>
</file>

<file path=customXml/itemProps3.xml><?xml version="1.0" encoding="utf-8"?>
<ds:datastoreItem xmlns:ds="http://schemas.openxmlformats.org/officeDocument/2006/customXml" ds:itemID="{2808B234-736B-4ADF-9C42-B28B91B7CB11}">
  <ds:schemaRefs>
    <ds:schemaRef ds:uri="http://www.w3.org/2001/XMLSchema"/>
    <ds:schemaRef ds:uri="http://www.boldonjames.com/2016/02/Classifier/internal/wrappedLabelHistory"/>
  </ds:schemaRefs>
</ds:datastoreItem>
</file>

<file path=customXml/itemProps4.xml><?xml version="1.0" encoding="utf-8"?>
<ds:datastoreItem xmlns:ds="http://schemas.openxmlformats.org/officeDocument/2006/customXml" ds:itemID="{0E43CC48-95F4-4D27-9AC3-598D05D52964}">
  <ds:schemaRefs>
    <ds:schemaRef ds:uri="3b45c9e0-1be1-4596-90b0-638e5d4c815b"/>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5.xml><?xml version="1.0" encoding="utf-8"?>
<ds:datastoreItem xmlns:ds="http://schemas.openxmlformats.org/officeDocument/2006/customXml" ds:itemID="{49F4DE68-B441-40AE-816F-D5939B867241}">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Eurex Exchange template</Template>
  <TotalTime>0</TotalTime>
  <Words>1854</Words>
  <Application>Microsoft Office PowerPoint</Application>
  <PresentationFormat>On-screen Show (4:3)</PresentationFormat>
  <Paragraphs>253</Paragraphs>
  <Slides>15</Slides>
  <Notes>15</Notes>
  <HiddenSlides>0</HiddenSlides>
  <MMClips>0</MMClips>
  <ScaleCrop>false</ScaleCrop>
  <HeadingPairs>
    <vt:vector size="6" baseType="variant">
      <vt:variant>
        <vt:lpstr>Fonts Used</vt:lpstr>
      </vt:variant>
      <vt:variant>
        <vt:i4>3</vt:i4>
      </vt:variant>
      <vt:variant>
        <vt:lpstr>Theme</vt:lpstr>
      </vt:variant>
      <vt:variant>
        <vt:i4>6</vt:i4>
      </vt:variant>
      <vt:variant>
        <vt:lpstr>Slide Titles</vt:lpstr>
      </vt:variant>
      <vt:variant>
        <vt:i4>15</vt:i4>
      </vt:variant>
    </vt:vector>
  </HeadingPairs>
  <TitlesOfParts>
    <vt:vector size="24" baseType="lpstr">
      <vt:lpstr>Arial</vt:lpstr>
      <vt:lpstr>Calibri</vt:lpstr>
      <vt:lpstr>Times New Roman</vt:lpstr>
      <vt:lpstr>Eurex Exchange template</vt:lpstr>
      <vt:lpstr>1_Eurex Exchange template</vt:lpstr>
      <vt:lpstr>2_Eurex Exchange template</vt:lpstr>
      <vt:lpstr>3_Eurex Exchange template</vt:lpstr>
      <vt:lpstr>4_Eurex Exchange template</vt:lpstr>
      <vt:lpstr>5_Eurex Exchange template</vt:lpstr>
      <vt:lpstr>  Eurex 10yr Spanish Euro-Bono Futures    </vt:lpstr>
      <vt:lpstr>Agenda</vt:lpstr>
      <vt:lpstr>Background</vt:lpstr>
      <vt:lpstr>PowerPoint Presentation</vt:lpstr>
      <vt:lpstr>PowerPoint Presentation</vt:lpstr>
      <vt:lpstr>Eurex 10y Spanish Euro-Bono Futures (FBON) 1/4</vt:lpstr>
      <vt:lpstr>Eurex 10y Spanish Euro-Bono Futures (FBON) 2/4</vt:lpstr>
      <vt:lpstr>Eurex 10y Spanish Euro-Bono Futures (FBON) 3/4</vt:lpstr>
      <vt:lpstr>Development in Euro-BONO Futures </vt:lpstr>
      <vt:lpstr>Opportunities in Trading and Clearing  Eurex Euro-Bono Futures</vt:lpstr>
      <vt:lpstr>Trade Entry Services (TES)</vt:lpstr>
      <vt:lpstr>Contacts </vt:lpstr>
      <vt:lpstr>PowerPoint Presentation</vt:lpstr>
      <vt:lpstr>Appendix 2 Delivery Baskets and Conversion Factors</vt:lpstr>
      <vt:lpstr>PowerPoint Presentation</vt:lpstr>
    </vt:vector>
  </TitlesOfParts>
  <Company>Deutsche Börse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Tsiantas Antonios</dc:creator>
  <cp:lastModifiedBy>Daisy Waggett EXT</cp:lastModifiedBy>
  <cp:revision>518</cp:revision>
  <cp:lastPrinted>2018-04-19T09:06:49Z</cp:lastPrinted>
  <dcterms:created xsi:type="dcterms:W3CDTF">2011-04-04T08:53:40Z</dcterms:created>
  <dcterms:modified xsi:type="dcterms:W3CDTF">2020-08-12T09:01:30Z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e86f30a4-9082-4188-bfa7-557440e50909</vt:lpwstr>
  </property>
  <property fmtid="{D5CDD505-2E9C-101B-9397-08002B2CF9AE}" pid="3" name="bjSaver">
    <vt:lpwstr>lq75nmkPPeunhlqwVPZyZu3ZTZq06eBZ</vt:lpwstr>
  </property>
  <property fmtid="{D5CDD505-2E9C-101B-9397-08002B2CF9AE}" pid="4" name="bjDocumentLabelXML">
    <vt:lpwstr>&lt;?xml version="1.0" encoding="us-ascii"?&gt;&lt;sisl xmlns:xsi="http://www.w3.org/2001/XMLSchema-instance" xmlns:xsd="http://www.w3.org/2001/XMLSchema" sislVersion="0" policy="5e216652-7cb1-42d3-a22f-fb5c7f348db5" origin="userSelected" xmlns="http://www.boldonj</vt:lpwstr>
  </property>
  <property fmtid="{D5CDD505-2E9C-101B-9397-08002B2CF9AE}" pid="5" name="bjDocumentLabelXML-0">
    <vt:lpwstr>ames.com/2008/01/sie/internal/label"&gt;&lt;element uid="id_classification_nonbusiness" value="" /&gt;&lt;/sisl&gt;</vt:lpwstr>
  </property>
  <property fmtid="{D5CDD505-2E9C-101B-9397-08002B2CF9AE}" pid="6" name="bjDocumentSecurityLabel">
    <vt:lpwstr>Public</vt:lpwstr>
  </property>
  <property fmtid="{D5CDD505-2E9C-101B-9397-08002B2CF9AE}" pid="7" name="DBG_Classification_ID">
    <vt:lpwstr>1</vt:lpwstr>
  </property>
  <property fmtid="{D5CDD505-2E9C-101B-9397-08002B2CF9AE}" pid="8" name="DBG_Classification_Name">
    <vt:lpwstr>Public</vt:lpwstr>
  </property>
  <property fmtid="{D5CDD505-2E9C-101B-9397-08002B2CF9AE}" pid="9" name="ContentTypeId">
    <vt:lpwstr>0x010100A5BF39FC8B9ACC4A805CD892BFFCF746</vt:lpwstr>
  </property>
  <property fmtid="{D5CDD505-2E9C-101B-9397-08002B2CF9AE}" pid="10" name="bjLabelHistoryID">
    <vt:lpwstr>{2808B234-736B-4ADF-9C42-B28B91B7CB11}</vt:lpwstr>
  </property>
</Properties>
</file>